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Lst>
  <p:notesMasterIdLst>
    <p:notesMasterId r:id="rId55"/>
  </p:notesMasterIdLst>
  <p:handoutMasterIdLst>
    <p:handoutMasterId r:id="rId56"/>
  </p:handoutMasterIdLst>
  <p:sldIdLst>
    <p:sldId id="538" r:id="rId2"/>
    <p:sldId id="621" r:id="rId3"/>
    <p:sldId id="668" r:id="rId4"/>
    <p:sldId id="622" r:id="rId5"/>
    <p:sldId id="623" r:id="rId6"/>
    <p:sldId id="641" r:id="rId7"/>
    <p:sldId id="624" r:id="rId8"/>
    <p:sldId id="625" r:id="rId9"/>
    <p:sldId id="626" r:id="rId10"/>
    <p:sldId id="627" r:id="rId11"/>
    <p:sldId id="628" r:id="rId12"/>
    <p:sldId id="629" r:id="rId13"/>
    <p:sldId id="630" r:id="rId14"/>
    <p:sldId id="631" r:id="rId15"/>
    <p:sldId id="669" r:id="rId16"/>
    <p:sldId id="632" r:id="rId17"/>
    <p:sldId id="633" r:id="rId18"/>
    <p:sldId id="589" r:id="rId19"/>
    <p:sldId id="639" r:id="rId20"/>
    <p:sldId id="640" r:id="rId21"/>
    <p:sldId id="636" r:id="rId22"/>
    <p:sldId id="637" r:id="rId23"/>
    <p:sldId id="638" r:id="rId24"/>
    <p:sldId id="645" r:id="rId25"/>
    <p:sldId id="660" r:id="rId26"/>
    <p:sldId id="658" r:id="rId27"/>
    <p:sldId id="550" r:id="rId28"/>
    <p:sldId id="547" r:id="rId29"/>
    <p:sldId id="646" r:id="rId30"/>
    <p:sldId id="548" r:id="rId31"/>
    <p:sldId id="647" r:id="rId32"/>
    <p:sldId id="648" r:id="rId33"/>
    <p:sldId id="649" r:id="rId34"/>
    <p:sldId id="650" r:id="rId35"/>
    <p:sldId id="651" r:id="rId36"/>
    <p:sldId id="652" r:id="rId37"/>
    <p:sldId id="653" r:id="rId38"/>
    <p:sldId id="659" r:id="rId39"/>
    <p:sldId id="663" r:id="rId40"/>
    <p:sldId id="551" r:id="rId41"/>
    <p:sldId id="552" r:id="rId42"/>
    <p:sldId id="662" r:id="rId43"/>
    <p:sldId id="612" r:id="rId44"/>
    <p:sldId id="554" r:id="rId45"/>
    <p:sldId id="664" r:id="rId46"/>
    <p:sldId id="665" r:id="rId47"/>
    <p:sldId id="555" r:id="rId48"/>
    <p:sldId id="617" r:id="rId49"/>
    <p:sldId id="559" r:id="rId50"/>
    <p:sldId id="561" r:id="rId51"/>
    <p:sldId id="666" r:id="rId52"/>
    <p:sldId id="667" r:id="rId53"/>
    <p:sldId id="676" r:id="rId54"/>
  </p:sldIdLst>
  <p:sldSz cx="9144000" cy="6858000" type="screen4x3"/>
  <p:notesSz cx="7010400" cy="9296400"/>
  <p:custDataLst>
    <p:tags r:id="rId5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1813">
          <p15:clr>
            <a:srgbClr val="A4A3A4"/>
          </p15:clr>
        </p15:guide>
        <p15:guide id="2" pos="3589">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E37222"/>
    <a:srgbClr val="006600"/>
    <a:srgbClr val="008000"/>
    <a:srgbClr val="34491F"/>
    <a:srgbClr val="CBE6E0"/>
    <a:srgbClr val="AEA79F"/>
    <a:srgbClr val="009AA6"/>
    <a:srgbClr val="64B438"/>
    <a:srgbClr val="6FB740"/>
    <a:srgbClr val="21B7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70" autoAdjust="0"/>
  </p:normalViewPr>
  <p:slideViewPr>
    <p:cSldViewPr snapToObjects="1">
      <p:cViewPr varScale="1">
        <p:scale>
          <a:sx n="93" d="100"/>
          <a:sy n="93" d="100"/>
        </p:scale>
        <p:origin x="-234" y="-108"/>
      </p:cViewPr>
      <p:guideLst>
        <p:guide orient="horz" pos="1813"/>
        <p:guide pos="3589"/>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p:cViewPr>
        <p:scale>
          <a:sx n="68" d="100"/>
          <a:sy n="68" d="100"/>
        </p:scale>
        <p:origin x="-1560" y="15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mn-cs"/>
              </a:defRPr>
            </a:lvl1pPr>
          </a:lstStyle>
          <a:p>
            <a:pPr>
              <a:defRPr/>
            </a:pPr>
            <a:fld id="{E7C63F2B-9004-45DC-A495-9E57F57D50B5}" type="datetime1">
              <a:rPr lang="en-US"/>
              <a:pPr>
                <a:defRPr/>
              </a:pPr>
              <a:t>12/11/2014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mn-cs"/>
              </a:defRPr>
            </a:lvl1pPr>
          </a:lstStyle>
          <a:p>
            <a:pPr>
              <a:defRPr/>
            </a:pPr>
            <a:fld id="{84867818-7F85-4024-8EF7-EFBF89F10B72}" type="slidenum">
              <a:rPr lang="en-US"/>
              <a:pPr>
                <a:defRPr/>
              </a:pPr>
              <a:t>‹#›</a:t>
            </a:fld>
            <a:endParaRPr lang="en-US"/>
          </a:p>
        </p:txBody>
      </p:sp>
    </p:spTree>
    <p:extLst>
      <p:ext uri="{BB962C8B-B14F-4D97-AF65-F5344CB8AC3E}">
        <p14:creationId xmlns:p14="http://schemas.microsoft.com/office/powerpoint/2010/main" xmlns="" val="1041389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mn-cs"/>
              </a:defRPr>
            </a:lvl1pPr>
          </a:lstStyle>
          <a:p>
            <a:pPr>
              <a:defRPr/>
            </a:pPr>
            <a:fld id="{C6499D63-5EA6-47A9-8B8D-F46FCF33BDEE}" type="datetime1">
              <a:rPr lang="en-US"/>
              <a:pPr>
                <a:defRPr/>
              </a:pPr>
              <a:t>12/11/2014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mn-cs"/>
              </a:defRPr>
            </a:lvl1pPr>
          </a:lstStyle>
          <a:p>
            <a:pPr>
              <a:defRPr/>
            </a:pPr>
            <a:fld id="{4F341599-7D4F-4729-B139-3F6ABC8FCB6F}" type="slidenum">
              <a:rPr lang="en-US"/>
              <a:pPr>
                <a:defRPr/>
              </a:pPr>
              <a:t>‹#›</a:t>
            </a:fld>
            <a:endParaRPr lang="en-US"/>
          </a:p>
        </p:txBody>
      </p:sp>
    </p:spTree>
    <p:extLst>
      <p:ext uri="{BB962C8B-B14F-4D97-AF65-F5344CB8AC3E}">
        <p14:creationId xmlns:p14="http://schemas.microsoft.com/office/powerpoint/2010/main" xmlns="" val="175065427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r>
              <a:rPr lang="en-US" smtClean="0">
                <a:latin typeface="Arial" charset="0"/>
                <a:ea typeface="ＭＳ Ｐゴシック" pitchFamily="34" charset="-128"/>
              </a:rPr>
              <a:t>This next segment is about Paying for College.  We</a:t>
            </a:r>
            <a:r>
              <a:rPr lang="ja-JP" altLang="en-US" smtClean="0">
                <a:latin typeface="Arial" charset="0"/>
                <a:ea typeface="ＭＳ Ｐゴシック" pitchFamily="34" charset="-128"/>
              </a:rPr>
              <a:t>’</a:t>
            </a:r>
            <a:r>
              <a:rPr lang="en-US" altLang="ja-JP" smtClean="0">
                <a:latin typeface="Arial" charset="0"/>
                <a:ea typeface="ＭＳ Ｐゴシック" pitchFamily="34" charset="-128"/>
              </a:rPr>
              <a:t>ll share the different financial aid resources available.</a:t>
            </a:r>
          </a:p>
          <a:p>
            <a:pPr eaLnBrk="1" hangingPunct="1"/>
            <a:endParaRPr lang="en-US" smtClean="0">
              <a:latin typeface="Arial" charset="0"/>
              <a:ea typeface="ＭＳ Ｐゴシック" pitchFamily="34" charset="-128"/>
            </a:endParaRPr>
          </a:p>
          <a:p>
            <a:pPr eaLnBrk="1" hangingPunct="1"/>
            <a:endParaRPr lang="en-US" smtClean="0">
              <a:latin typeface="Arial" charset="0"/>
              <a:ea typeface="ＭＳ Ｐゴシック" pitchFamily="34" charset="-128"/>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9C71CAD2-534E-4404-8BC9-C0FADD9A302A}" type="slidenum">
              <a:rPr lang="en-US" smtClean="0">
                <a:latin typeface="Arial" charset="0"/>
              </a:rPr>
              <a:pPr/>
              <a:t>1</a:t>
            </a:fld>
            <a:endParaRPr lang="en-US" smtClean="0">
              <a:latin typeface="Arial" charset="0"/>
            </a:endParaRPr>
          </a:p>
        </p:txBody>
      </p:sp>
    </p:spTree>
    <p:extLst>
      <p:ext uri="{BB962C8B-B14F-4D97-AF65-F5344CB8AC3E}">
        <p14:creationId xmlns:p14="http://schemas.microsoft.com/office/powerpoint/2010/main" xmlns="" val="326458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21E1F1F3-7C29-4A03-9369-5151B4F650A9}" type="slidenum">
              <a:rPr lang="en-US" smtClean="0">
                <a:latin typeface="Arial" charset="0"/>
              </a:rPr>
              <a:pPr/>
              <a:t>10</a:t>
            </a:fld>
            <a:endParaRPr lang="en-US" smtClean="0">
              <a:latin typeface="Arial"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322091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a:lstStyle/>
          <a:p>
            <a:fld id="{C2D280C6-B2A9-4434-8B3D-AC212FD11749}" type="slidenum">
              <a:rPr lang="en-US" smtClean="0">
                <a:latin typeface="Arial" charset="0"/>
              </a:rPr>
              <a:pPr/>
              <a:t>11</a:t>
            </a:fld>
            <a:endParaRPr lang="en-US" smtClean="0">
              <a:latin typeface="Arial"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85608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a:lstStyle/>
          <a:p>
            <a:fld id="{40E526C3-030D-4893-B4F1-CFA62E914F56}" type="slidenum">
              <a:rPr lang="en-US" smtClean="0">
                <a:latin typeface="Arial" charset="0"/>
              </a:rPr>
              <a:pPr/>
              <a:t>12</a:t>
            </a:fld>
            <a:endParaRPr lang="en-US" smtClean="0">
              <a:latin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3707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a:lstStyle/>
          <a:p>
            <a:fld id="{A1AF4FC3-420C-4F46-8E3F-96075817A0B0}" type="slidenum">
              <a:rPr lang="en-US" smtClean="0">
                <a:latin typeface="Arial" charset="0"/>
              </a:rPr>
              <a:pPr/>
              <a:t>13</a:t>
            </a:fld>
            <a:endParaRPr lang="en-US" smtClean="0">
              <a:latin typeface="Arial"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718239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a:lstStyle/>
          <a:p>
            <a:fld id="{09224DBA-BE3C-4BF2-89DF-42A1A9DAC969}" type="slidenum">
              <a:rPr lang="en-US" smtClean="0">
                <a:latin typeface="Arial" charset="0"/>
              </a:rPr>
              <a:pPr/>
              <a:t>14</a:t>
            </a:fld>
            <a:endParaRPr lang="en-US" smtClean="0">
              <a:latin typeface="Arial"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18638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a:lstStyle/>
          <a:p>
            <a:fld id="{00948EC9-348B-46F7-9671-1CFA221B2BE8}" type="slidenum">
              <a:rPr lang="en-US" smtClean="0">
                <a:latin typeface="Arial" charset="0"/>
              </a:rPr>
              <a:pPr/>
              <a:t>15</a:t>
            </a:fld>
            <a:endParaRPr lang="en-US" smtClean="0">
              <a:latin typeface="Arial"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974072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a:lstStyle/>
          <a:p>
            <a:fld id="{00948EC9-348B-46F7-9671-1CFA221B2BE8}" type="slidenum">
              <a:rPr lang="en-US" smtClean="0">
                <a:latin typeface="Arial" charset="0"/>
              </a:rPr>
              <a:pPr/>
              <a:t>16</a:t>
            </a:fld>
            <a:endParaRPr lang="en-US" smtClean="0">
              <a:latin typeface="Arial"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13103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6B52078E-884E-4B99-9F57-781E338AD2ED}" type="slidenum">
              <a:rPr lang="en-US" smtClean="0">
                <a:latin typeface="Arial" charset="0"/>
              </a:rPr>
              <a:pPr/>
              <a:t>17</a:t>
            </a:fld>
            <a:endParaRPr lang="en-US" smtClean="0">
              <a:latin typeface="Arial"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522852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r>
              <a:rPr lang="en-US" smtClean="0">
                <a:ea typeface="ＭＳ Ｐゴシック" pitchFamily="34" charset="-128"/>
              </a:rPr>
              <a:t>There are several federal financial aid programs. It is important to note a couple of things: (1) some are based on you demonstrating need, but others are available even if you do not demonstrate need, and (2) you have to file a FAFSA to be considered for all these programs.</a:t>
            </a:r>
          </a:p>
          <a:p>
            <a:pPr eaLnBrk="1" hangingPunct="1"/>
            <a:endParaRPr lang="en-US" smtClean="0">
              <a:ea typeface="ＭＳ Ｐゴシック" pitchFamily="34" charset="-128"/>
            </a:endParaRPr>
          </a:p>
          <a:p>
            <a:pPr eaLnBrk="1" hangingPunct="1"/>
            <a:r>
              <a:rPr lang="en-US" smtClean="0">
                <a:ea typeface="ＭＳ Ｐゴシック" pitchFamily="34" charset="-128"/>
              </a:rPr>
              <a:t>The details about these programs are contained in the Opportunities booklets, so you should take some time at home to see just how much money might be available for you to attend college.</a:t>
            </a:r>
          </a:p>
        </p:txBody>
      </p:sp>
      <p:sp>
        <p:nvSpPr>
          <p:cNvPr id="113668" name="Slide Number Placeholder 3"/>
          <p:cNvSpPr>
            <a:spLocks noGrp="1"/>
          </p:cNvSpPr>
          <p:nvPr>
            <p:ph type="sldNum" sz="quarter" idx="5"/>
          </p:nvPr>
        </p:nvSpPr>
        <p:spPr bwMode="auto">
          <a:noFill/>
          <a:ln>
            <a:miter lim="800000"/>
            <a:headEnd/>
            <a:tailEnd/>
          </a:ln>
        </p:spPr>
        <p:txBody>
          <a:bodyPr/>
          <a:lstStyle/>
          <a:p>
            <a:fld id="{86446AAC-5C65-4357-853A-3C2C99726289}" type="slidenum">
              <a:rPr lang="en-US" smtClean="0">
                <a:latin typeface="Arial" charset="0"/>
              </a:rPr>
              <a:pPr/>
              <a:t>18</a:t>
            </a:fld>
            <a:endParaRPr lang="en-US" smtClean="0">
              <a:latin typeface="Arial" charset="0"/>
            </a:endParaRPr>
          </a:p>
        </p:txBody>
      </p:sp>
    </p:spTree>
    <p:extLst>
      <p:ext uri="{BB962C8B-B14F-4D97-AF65-F5344CB8AC3E}">
        <p14:creationId xmlns:p14="http://schemas.microsoft.com/office/powerpoint/2010/main" xmlns="" val="253061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r>
              <a:rPr lang="en-US" smtClean="0">
                <a:ea typeface="ＭＳ Ｐゴシック" pitchFamily="34" charset="-128"/>
              </a:rPr>
              <a:t>The Oregon Opportunity Grant is available by completing the FASFA.  In order to receive the grant you must be an Oregon resident attending an approved college.  Approved colleges include the 40+ public and private colleges and community colleges with in Oregon.  To be considered for the grant you must complete and file the FASFA by February 1.  This is the final deadline but it’s best to submit your FAFSA early because funds will run out.</a:t>
            </a:r>
          </a:p>
        </p:txBody>
      </p:sp>
      <p:sp>
        <p:nvSpPr>
          <p:cNvPr id="114692" name="Slide Number Placeholder 3"/>
          <p:cNvSpPr>
            <a:spLocks noGrp="1"/>
          </p:cNvSpPr>
          <p:nvPr>
            <p:ph type="sldNum" sz="quarter" idx="5"/>
          </p:nvPr>
        </p:nvSpPr>
        <p:spPr bwMode="auto">
          <a:noFill/>
          <a:ln>
            <a:miter lim="800000"/>
            <a:headEnd/>
            <a:tailEnd/>
          </a:ln>
        </p:spPr>
        <p:txBody>
          <a:bodyPr/>
          <a:lstStyle/>
          <a:p>
            <a:fld id="{1BCED6EE-B8DC-478D-AAFE-292452C3F147}" type="slidenum">
              <a:rPr lang="en-US" smtClean="0">
                <a:latin typeface="Arial" charset="0"/>
              </a:rPr>
              <a:pPr/>
              <a:t>19</a:t>
            </a:fld>
            <a:endParaRPr lang="en-US" smtClean="0">
              <a:latin typeface="Arial" charset="0"/>
            </a:endParaRPr>
          </a:p>
        </p:txBody>
      </p:sp>
    </p:spTree>
    <p:extLst>
      <p:ext uri="{BB962C8B-B14F-4D97-AF65-F5344CB8AC3E}">
        <p14:creationId xmlns:p14="http://schemas.microsoft.com/office/powerpoint/2010/main" xmlns="" val="153628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ABA99572-7BE3-48D2-8A5A-44626ABA9578}" type="slidenum">
              <a:rPr lang="en-US" smtClean="0">
                <a:latin typeface="Arial" charset="0"/>
              </a:rPr>
              <a:pPr/>
              <a:t>2</a:t>
            </a:fld>
            <a:endParaRPr lang="en-US" smtClean="0">
              <a:latin typeface="Arial"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40978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pPr eaLnBrk="1" hangingPunct="1"/>
            <a:r>
              <a:rPr lang="en-US" smtClean="0">
                <a:ea typeface="ＭＳ Ｐゴシック" pitchFamily="34" charset="-128"/>
              </a:rPr>
              <a:t>The maximum family income to qualify is $70,000.  The maximum amount of the award is expected to be $2,000 and if you are eligible, you can receive it for four years of full-time enrollment, not including the summer term, at any Oregon public or non-profit private college. Awards are prorated for half-time enrollment.</a:t>
            </a:r>
          </a:p>
        </p:txBody>
      </p:sp>
      <p:sp>
        <p:nvSpPr>
          <p:cNvPr id="115716" name="Slide Number Placeholder 3"/>
          <p:cNvSpPr>
            <a:spLocks noGrp="1"/>
          </p:cNvSpPr>
          <p:nvPr>
            <p:ph type="sldNum" sz="quarter" idx="5"/>
          </p:nvPr>
        </p:nvSpPr>
        <p:spPr bwMode="auto">
          <a:noFill/>
          <a:ln>
            <a:miter lim="800000"/>
            <a:headEnd/>
            <a:tailEnd/>
          </a:ln>
        </p:spPr>
        <p:txBody>
          <a:bodyPr/>
          <a:lstStyle/>
          <a:p>
            <a:fld id="{2C47B489-D3D3-4562-800D-F3F11C204EBC}" type="slidenum">
              <a:rPr lang="en-US" smtClean="0">
                <a:latin typeface="Arial" charset="0"/>
              </a:rPr>
              <a:pPr/>
              <a:t>20</a:t>
            </a:fld>
            <a:endParaRPr lang="en-US" smtClean="0">
              <a:latin typeface="Arial" charset="0"/>
            </a:endParaRPr>
          </a:p>
        </p:txBody>
      </p:sp>
    </p:spTree>
    <p:extLst>
      <p:ext uri="{BB962C8B-B14F-4D97-AF65-F5344CB8AC3E}">
        <p14:creationId xmlns:p14="http://schemas.microsoft.com/office/powerpoint/2010/main" xmlns="" val="4073543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a:lstStyle/>
          <a:p>
            <a:fld id="{CD7FA764-C9B9-44C0-BEE5-95D5FD670193}" type="slidenum">
              <a:rPr lang="en-US" smtClean="0">
                <a:latin typeface="Arial" charset="0"/>
              </a:rPr>
              <a:pPr/>
              <a:t>21</a:t>
            </a:fld>
            <a:endParaRPr lang="en-US" smtClean="0">
              <a:latin typeface="Arial"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60787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a:lstStyle/>
          <a:p>
            <a:fld id="{60B78039-15C9-4FEF-A65D-21D0FA2EFDC4}" type="slidenum">
              <a:rPr lang="en-US" smtClean="0">
                <a:latin typeface="Arial" charset="0"/>
              </a:rPr>
              <a:pPr/>
              <a:t>22</a:t>
            </a:fld>
            <a:endParaRPr lang="en-US" smtClean="0">
              <a:latin typeface="Arial"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941396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a:lstStyle/>
          <a:p>
            <a:fld id="{45D53DE6-D387-466B-96F4-7372750F9E15}" type="slidenum">
              <a:rPr lang="en-US" smtClean="0">
                <a:latin typeface="Arial" charset="0"/>
              </a:rPr>
              <a:pPr/>
              <a:t>23</a:t>
            </a:fld>
            <a:endParaRPr lang="en-US" smtClean="0">
              <a:latin typeface="Arial"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38929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a:lstStyle/>
          <a:p>
            <a:fld id="{FCB0C2C3-7376-42DB-9A65-0F85FA18B2CF}" type="slidenum">
              <a:rPr lang="en-US" smtClean="0">
                <a:latin typeface="Arial" charset="0"/>
              </a:rPr>
              <a:pPr/>
              <a:t>24</a:t>
            </a:fld>
            <a:endParaRPr lang="en-US" smtClean="0">
              <a:latin typeface="Arial"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710517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pPr eaLnBrk="1" hangingPunct="1"/>
            <a:r>
              <a:rPr lang="en-US" smtClean="0">
                <a:ea typeface="ＭＳ Ｐゴシック" pitchFamily="34" charset="-128"/>
              </a:rPr>
              <a:t>You only have to fill out one version of the FAFSA, but you can choose which version works best for you. You can begin preparations to file the FAFSA before January 1, but that is the earliest date you can file a FAFSA. You will also have to file a FAFSA each year you want to be considered for financial aid.</a:t>
            </a:r>
          </a:p>
          <a:p>
            <a:pPr eaLnBrk="1" hangingPunct="1"/>
            <a:endParaRPr lang="en-US" smtClean="0">
              <a:ea typeface="ＭＳ Ｐゴシック" pitchFamily="34" charset="-128"/>
            </a:endParaRPr>
          </a:p>
          <a:p>
            <a:pPr eaLnBrk="1" hangingPunct="1"/>
            <a:r>
              <a:rPr lang="en-US" smtClean="0">
                <a:ea typeface="ＭＳ Ｐゴシック" pitchFamily="34" charset="-128"/>
              </a:rPr>
              <a:t>Be careful of the web address you enter. There is a web site – www.fafsa.com – that will charge you $80 to help you file the FAFSA. The free site is www.fafsa.gov.</a:t>
            </a:r>
          </a:p>
          <a:p>
            <a:pPr eaLnBrk="1" hangingPunct="1"/>
            <a:endParaRPr lang="en-US" smtClean="0">
              <a:ea typeface="ＭＳ Ｐゴシック" pitchFamily="34" charset="-128"/>
            </a:endParaRPr>
          </a:p>
          <a:p>
            <a:pPr eaLnBrk="1" hangingPunct="1"/>
            <a:r>
              <a:rPr lang="en-US" smtClean="0">
                <a:ea typeface="ＭＳ Ｐゴシック" pitchFamily="34" charset="-128"/>
              </a:rPr>
              <a:t>Most people choose the online version because it has built in edits which help improve the accuracy of your FASFA.  You can sign your FASFA electronically by obtaining a PIN (Personal Identification Number) from www.pin.ed.gov.  The benefit of filing online is it</a:t>
            </a:r>
            <a:r>
              <a:rPr lang="ja-JP" altLang="en-US" smtClean="0">
                <a:ea typeface="ＭＳ Ｐゴシック" pitchFamily="34" charset="-128"/>
              </a:rPr>
              <a:t>’</a:t>
            </a:r>
            <a:r>
              <a:rPr lang="en-US" altLang="ja-JP" smtClean="0">
                <a:ea typeface="ＭＳ Ｐゴシック" pitchFamily="34" charset="-128"/>
              </a:rPr>
              <a:t>s easier and you</a:t>
            </a:r>
            <a:r>
              <a:rPr lang="ja-JP" altLang="en-US" smtClean="0">
                <a:ea typeface="ＭＳ Ｐゴシック" pitchFamily="34" charset="-128"/>
              </a:rPr>
              <a:t>‘</a:t>
            </a:r>
            <a:r>
              <a:rPr lang="en-US" altLang="ja-JP" smtClean="0">
                <a:ea typeface="ＭＳ Ｐゴシック" pitchFamily="34" charset="-128"/>
              </a:rPr>
              <a:t>ll  get faster results.</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
        <p:nvSpPr>
          <p:cNvPr id="121860" name="Slide Number Placeholder 3"/>
          <p:cNvSpPr>
            <a:spLocks noGrp="1"/>
          </p:cNvSpPr>
          <p:nvPr>
            <p:ph type="sldNum" sz="quarter" idx="5"/>
          </p:nvPr>
        </p:nvSpPr>
        <p:spPr bwMode="auto">
          <a:noFill/>
          <a:ln>
            <a:miter lim="800000"/>
            <a:headEnd/>
            <a:tailEnd/>
          </a:ln>
        </p:spPr>
        <p:txBody>
          <a:bodyPr/>
          <a:lstStyle/>
          <a:p>
            <a:fld id="{58D98B11-96D0-41BD-9A56-A162D0FA97EA}" type="slidenum">
              <a:rPr lang="en-US" smtClean="0">
                <a:latin typeface="Arial" charset="0"/>
              </a:rPr>
              <a:pPr/>
              <a:t>27</a:t>
            </a:fld>
            <a:endParaRPr lang="en-US" smtClean="0">
              <a:latin typeface="Arial" charset="0"/>
            </a:endParaRPr>
          </a:p>
        </p:txBody>
      </p:sp>
    </p:spTree>
    <p:extLst>
      <p:ext uri="{BB962C8B-B14F-4D97-AF65-F5344CB8AC3E}">
        <p14:creationId xmlns:p14="http://schemas.microsoft.com/office/powerpoint/2010/main" xmlns="" val="250577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pPr eaLnBrk="1" hangingPunct="1"/>
            <a:r>
              <a:rPr lang="en-US" smtClean="0">
                <a:ea typeface="ＭＳ Ｐゴシック" pitchFamily="34" charset="-128"/>
              </a:rPr>
              <a:t>The way to access most federal and state financial aid is by filling out the Free Application for Federal Student Aid (FAFSA). By filling out the FAFSA </a:t>
            </a:r>
            <a:r>
              <a:rPr lang="en-US" altLang="ja-JP" smtClean="0">
                <a:ea typeface="ＭＳ Ｐゴシック" pitchFamily="34" charset="-128"/>
              </a:rPr>
              <a:t>you will be considered for eligibility for the many financial aid programs. You</a:t>
            </a:r>
            <a:r>
              <a:rPr lang="ja-JP" altLang="en-US" smtClean="0">
                <a:ea typeface="ＭＳ Ｐゴシック" pitchFamily="34" charset="-128"/>
              </a:rPr>
              <a:t>’</a:t>
            </a:r>
            <a:r>
              <a:rPr lang="en-US" altLang="ja-JP" smtClean="0">
                <a:ea typeface="ＭＳ Ｐゴシック" pitchFamily="34" charset="-128"/>
              </a:rPr>
              <a:t>ll also be considered for some of the state and private grants and institutional aid the college may offer. Some private colleges may have more private grant money available than state colleges. </a:t>
            </a:r>
          </a:p>
          <a:p>
            <a:pPr eaLnBrk="1" hangingPunct="1"/>
            <a:endParaRPr lang="en-US" smtClean="0">
              <a:ea typeface="ＭＳ Ｐゴシック" pitchFamily="34" charset="-128"/>
            </a:endParaRPr>
          </a:p>
          <a:p>
            <a:pPr eaLnBrk="1" hangingPunct="1"/>
            <a:r>
              <a:rPr lang="en-US" smtClean="0">
                <a:ea typeface="ＭＳ Ｐゴシック" pitchFamily="34" charset="-128"/>
              </a:rPr>
              <a:t>Some colleges will ask you to complete a form that asked for more detailed financial information.</a:t>
            </a:r>
          </a:p>
          <a:p>
            <a:pPr eaLnBrk="1" hangingPunct="1"/>
            <a:endParaRPr lang="en-US" smtClean="0">
              <a:ea typeface="ＭＳ Ｐゴシック" pitchFamily="34" charset="-128"/>
            </a:endParaRPr>
          </a:p>
          <a:p>
            <a:pPr eaLnBrk="1" hangingPunct="1"/>
            <a:r>
              <a:rPr lang="en-US" smtClean="0">
                <a:ea typeface="ＭＳ Ｐゴシック" pitchFamily="34" charset="-128"/>
              </a:rPr>
              <a:t>Remember, you will need to complete a FAFSA each year in which you wish to be considered for financial aid.</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
        <p:nvSpPr>
          <p:cNvPr id="120836" name="Slide Number Placeholder 3"/>
          <p:cNvSpPr>
            <a:spLocks noGrp="1"/>
          </p:cNvSpPr>
          <p:nvPr>
            <p:ph type="sldNum" sz="quarter" idx="5"/>
          </p:nvPr>
        </p:nvSpPr>
        <p:spPr bwMode="auto">
          <a:noFill/>
          <a:ln>
            <a:miter lim="800000"/>
            <a:headEnd/>
            <a:tailEnd/>
          </a:ln>
        </p:spPr>
        <p:txBody>
          <a:bodyPr/>
          <a:lstStyle/>
          <a:p>
            <a:fld id="{93BAF31A-C020-46D5-AC21-7FCEE5F35140}" type="slidenum">
              <a:rPr lang="en-US" smtClean="0">
                <a:latin typeface="Arial" charset="0"/>
              </a:rPr>
              <a:pPr/>
              <a:t>28</a:t>
            </a:fld>
            <a:endParaRPr lang="en-US" smtClean="0">
              <a:latin typeface="Arial" charset="0"/>
            </a:endParaRPr>
          </a:p>
        </p:txBody>
      </p:sp>
    </p:spTree>
    <p:extLst>
      <p:ext uri="{BB962C8B-B14F-4D97-AF65-F5344CB8AC3E}">
        <p14:creationId xmlns:p14="http://schemas.microsoft.com/office/powerpoint/2010/main" xmlns="" val="4083732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a:lstStyle/>
          <a:p>
            <a:fld id="{6721761C-7820-4CB5-A242-87B59A09E837}" type="slidenum">
              <a:rPr lang="en-US" smtClean="0">
                <a:latin typeface="Arial" charset="0"/>
              </a:rPr>
              <a:pPr/>
              <a:t>29</a:t>
            </a:fld>
            <a:endParaRPr lang="en-US" smtClean="0">
              <a:latin typeface="Arial"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329931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r>
              <a:rPr lang="en-US" smtClean="0">
                <a:ea typeface="ＭＳ Ｐゴシック" pitchFamily="34" charset="-128"/>
              </a:rPr>
              <a:t>The FAFSA asks you a lot of questions about your personal financial situation such as your family income, assets, family size and number of family members attending college. The goal of the FAFSA is to determine how much financial aid you need and whether you are eligible to receive federal aid.</a:t>
            </a:r>
          </a:p>
          <a:p>
            <a:pPr eaLnBrk="1" hangingPunct="1"/>
            <a:endParaRPr lang="en-US" smtClean="0">
              <a:ea typeface="ＭＳ Ｐゴシック" pitchFamily="34" charset="-128"/>
            </a:endParaRPr>
          </a:p>
          <a:p>
            <a:pPr eaLnBrk="1" hangingPunct="1"/>
            <a:r>
              <a:rPr lang="en-US" smtClean="0">
                <a:ea typeface="ＭＳ Ｐゴシック" pitchFamily="34" charset="-128"/>
              </a:rPr>
              <a:t>The primary reason people do not file the FAFSA is that they assume they will not be eligible to receive any aid. That might be a costly mistake.</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
        <p:nvSpPr>
          <p:cNvPr id="131076" name="Slide Number Placeholder 3"/>
          <p:cNvSpPr>
            <a:spLocks noGrp="1"/>
          </p:cNvSpPr>
          <p:nvPr>
            <p:ph type="sldNum" sz="quarter" idx="5"/>
          </p:nvPr>
        </p:nvSpPr>
        <p:spPr bwMode="auto">
          <a:noFill/>
          <a:ln>
            <a:miter lim="800000"/>
            <a:headEnd/>
            <a:tailEnd/>
          </a:ln>
        </p:spPr>
        <p:txBody>
          <a:bodyPr/>
          <a:lstStyle/>
          <a:p>
            <a:fld id="{E81C299B-C04A-4AB2-94D1-FE5B30643B41}" type="slidenum">
              <a:rPr lang="en-US" smtClean="0">
                <a:latin typeface="Arial" charset="0"/>
              </a:rPr>
              <a:pPr/>
              <a:t>30</a:t>
            </a:fld>
            <a:endParaRPr lang="en-US" smtClean="0">
              <a:latin typeface="Arial" charset="0"/>
            </a:endParaRPr>
          </a:p>
        </p:txBody>
      </p:sp>
    </p:spTree>
    <p:extLst>
      <p:ext uri="{BB962C8B-B14F-4D97-AF65-F5344CB8AC3E}">
        <p14:creationId xmlns:p14="http://schemas.microsoft.com/office/powerpoint/2010/main" xmlns="" val="1822692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a:lstStyle/>
          <a:p>
            <a:fld id="{4199D768-8300-47CE-8E73-7C369999A92C}" type="slidenum">
              <a:rPr lang="en-US" smtClean="0">
                <a:latin typeface="Arial" charset="0"/>
              </a:rPr>
              <a:pPr/>
              <a:t>31</a:t>
            </a:fld>
            <a:endParaRPr lang="en-US" smtClean="0">
              <a:latin typeface="Arial"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63040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ABA99572-7BE3-48D2-8A5A-44626ABA9578}" type="slidenum">
              <a:rPr lang="en-US" smtClean="0">
                <a:latin typeface="Arial" charset="0"/>
              </a:rPr>
              <a:pPr/>
              <a:t>3</a:t>
            </a:fld>
            <a:endParaRPr lang="en-US" smtClean="0">
              <a:latin typeface="Arial"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670157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a:lstStyle/>
          <a:p>
            <a:fld id="{1E3A9FC7-D82D-4E9D-B018-F994485B23A5}" type="slidenum">
              <a:rPr lang="en-US" smtClean="0">
                <a:latin typeface="Arial" charset="0"/>
              </a:rPr>
              <a:pPr/>
              <a:t>32</a:t>
            </a:fld>
            <a:endParaRPr lang="en-US" smtClean="0">
              <a:latin typeface="Arial"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235581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a:lstStyle/>
          <a:p>
            <a:fld id="{32DD5713-FF63-43E7-B2A4-ECF7C7712605}" type="slidenum">
              <a:rPr lang="en-US" smtClean="0">
                <a:latin typeface="Arial" charset="0"/>
              </a:rPr>
              <a:pPr/>
              <a:t>33</a:t>
            </a:fld>
            <a:endParaRPr lang="en-US" smtClean="0">
              <a:latin typeface="Arial"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997947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128004" name="Slide Number Placeholder 3"/>
          <p:cNvSpPr>
            <a:spLocks noGrp="1"/>
          </p:cNvSpPr>
          <p:nvPr>
            <p:ph type="sldNum" sz="quarter" idx="5"/>
          </p:nvPr>
        </p:nvSpPr>
        <p:spPr bwMode="auto">
          <a:noFill/>
          <a:ln>
            <a:miter lim="800000"/>
            <a:headEnd/>
            <a:tailEnd/>
          </a:ln>
        </p:spPr>
        <p:txBody>
          <a:bodyPr/>
          <a:lstStyle/>
          <a:p>
            <a:fld id="{58124678-AB4F-4490-80A0-8113C3658B22}" type="slidenum">
              <a:rPr lang="en-US" smtClean="0">
                <a:latin typeface="Arial" charset="0"/>
              </a:rPr>
              <a:pPr/>
              <a:t>34</a:t>
            </a:fld>
            <a:endParaRPr lang="en-US" smtClean="0">
              <a:latin typeface="Arial" charset="0"/>
            </a:endParaRPr>
          </a:p>
        </p:txBody>
      </p:sp>
    </p:spTree>
    <p:extLst>
      <p:ext uri="{BB962C8B-B14F-4D97-AF65-F5344CB8AC3E}">
        <p14:creationId xmlns:p14="http://schemas.microsoft.com/office/powerpoint/2010/main" xmlns="" val="2053818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129028" name="Slide Number Placeholder 3"/>
          <p:cNvSpPr>
            <a:spLocks noGrp="1"/>
          </p:cNvSpPr>
          <p:nvPr>
            <p:ph type="sldNum" sz="quarter" idx="5"/>
          </p:nvPr>
        </p:nvSpPr>
        <p:spPr bwMode="auto">
          <a:noFill/>
          <a:ln>
            <a:miter lim="800000"/>
            <a:headEnd/>
            <a:tailEnd/>
          </a:ln>
        </p:spPr>
        <p:txBody>
          <a:bodyPr/>
          <a:lstStyle/>
          <a:p>
            <a:fld id="{DDBF5ED4-7F15-4262-98DD-7EE197A786E6}" type="slidenum">
              <a:rPr lang="en-US" smtClean="0">
                <a:latin typeface="Arial" charset="0"/>
              </a:rPr>
              <a:pPr/>
              <a:t>35</a:t>
            </a:fld>
            <a:endParaRPr lang="en-US" smtClean="0">
              <a:latin typeface="Arial" charset="0"/>
            </a:endParaRPr>
          </a:p>
        </p:txBody>
      </p:sp>
    </p:spTree>
    <p:extLst>
      <p:ext uri="{BB962C8B-B14F-4D97-AF65-F5344CB8AC3E}">
        <p14:creationId xmlns:p14="http://schemas.microsoft.com/office/powerpoint/2010/main" xmlns="" val="2822839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130052" name="Slide Number Placeholder 3"/>
          <p:cNvSpPr>
            <a:spLocks noGrp="1"/>
          </p:cNvSpPr>
          <p:nvPr>
            <p:ph type="sldNum" sz="quarter" idx="5"/>
          </p:nvPr>
        </p:nvSpPr>
        <p:spPr bwMode="auto">
          <a:noFill/>
          <a:ln>
            <a:miter lim="800000"/>
            <a:headEnd/>
            <a:tailEnd/>
          </a:ln>
        </p:spPr>
        <p:txBody>
          <a:bodyPr/>
          <a:lstStyle/>
          <a:p>
            <a:fld id="{FD3406D8-BA3D-40C5-9C72-2BB9072C66B4}" type="slidenum">
              <a:rPr lang="en-US" smtClean="0">
                <a:latin typeface="Arial" charset="0"/>
              </a:rPr>
              <a:pPr/>
              <a:t>36</a:t>
            </a:fld>
            <a:endParaRPr lang="en-US" smtClean="0">
              <a:latin typeface="Arial" charset="0"/>
            </a:endParaRPr>
          </a:p>
        </p:txBody>
      </p:sp>
    </p:spTree>
    <p:extLst>
      <p:ext uri="{BB962C8B-B14F-4D97-AF65-F5344CB8AC3E}">
        <p14:creationId xmlns:p14="http://schemas.microsoft.com/office/powerpoint/2010/main" xmlns="" val="453283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a:lstStyle/>
          <a:p>
            <a:fld id="{A62932C2-3C8C-4140-8EB4-789C4B04C865}" type="slidenum">
              <a:rPr lang="en-US" smtClean="0">
                <a:latin typeface="Arial" charset="0"/>
              </a:rPr>
              <a:pPr/>
              <a:t>37</a:t>
            </a:fld>
            <a:endParaRPr lang="en-US" smtClean="0">
              <a:latin typeface="Arial"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998352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a:lstStyle/>
          <a:p>
            <a:fld id="{E4346166-29FC-450A-AF40-1DCB9B3DDD07}" type="slidenum">
              <a:rPr lang="en-US" smtClean="0">
                <a:latin typeface="Arial" charset="0"/>
              </a:rPr>
              <a:pPr/>
              <a:t>39</a:t>
            </a:fld>
            <a:endParaRPr lang="en-US" smtClean="0">
              <a:latin typeface="Arial"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1582937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pPr eaLnBrk="1" hangingPunct="1"/>
            <a:r>
              <a:rPr lang="en-US" smtClean="0">
                <a:ea typeface="ＭＳ Ｐゴシック" pitchFamily="34" charset="-128"/>
              </a:rPr>
              <a:t>Getting together the necessary paperwork for the FAFSA will save you time. You</a:t>
            </a:r>
            <a:r>
              <a:rPr lang="ja-JP" altLang="en-US" smtClean="0">
                <a:ea typeface="ＭＳ Ｐゴシック" pitchFamily="34" charset="-128"/>
              </a:rPr>
              <a:t> </a:t>
            </a:r>
            <a:r>
              <a:rPr lang="en-US" altLang="ja-JP" smtClean="0">
                <a:ea typeface="ＭＳ Ｐゴシック" pitchFamily="34" charset="-128"/>
              </a:rPr>
              <a:t>will need income tax returns (use last year</a:t>
            </a:r>
            <a:r>
              <a:rPr lang="ja-JP" altLang="en-US" smtClean="0">
                <a:ea typeface="ＭＳ Ｐゴシック" pitchFamily="34" charset="-128"/>
              </a:rPr>
              <a:t>’</a:t>
            </a:r>
            <a:r>
              <a:rPr lang="en-US" altLang="ja-JP" smtClean="0">
                <a:ea typeface="ＭＳ Ｐゴシック" pitchFamily="34" charset="-128"/>
              </a:rPr>
              <a:t>s if you</a:t>
            </a:r>
            <a:r>
              <a:rPr lang="ja-JP" altLang="en-US" smtClean="0">
                <a:ea typeface="ＭＳ Ｐゴシック" pitchFamily="34" charset="-128"/>
              </a:rPr>
              <a:t>’</a:t>
            </a:r>
            <a:r>
              <a:rPr lang="en-US" altLang="ja-JP" smtClean="0">
                <a:ea typeface="ＭＳ Ｐゴシック" pitchFamily="34" charset="-128"/>
              </a:rPr>
              <a:t>re estimating) and W-2</a:t>
            </a:r>
            <a:r>
              <a:rPr lang="en-US" altLang="ja-JP" u="sng" smtClean="0">
                <a:ea typeface="ＭＳ Ｐゴシック" pitchFamily="34" charset="-128"/>
              </a:rPr>
              <a:t> </a:t>
            </a:r>
            <a:r>
              <a:rPr lang="en-US" altLang="ja-JP" smtClean="0">
                <a:ea typeface="ＭＳ Ｐゴシック" pitchFamily="34" charset="-128"/>
              </a:rPr>
              <a:t>statements</a:t>
            </a:r>
            <a:r>
              <a:rPr lang="en-US" altLang="ja-JP" u="sng" smtClean="0">
                <a:ea typeface="ＭＳ Ｐゴシック" pitchFamily="34" charset="-128"/>
              </a:rPr>
              <a:t> </a:t>
            </a:r>
            <a:r>
              <a:rPr lang="en-US" altLang="ja-JP" smtClean="0">
                <a:ea typeface="ＭＳ Ｐゴシック" pitchFamily="34" charset="-128"/>
              </a:rPr>
              <a:t>for parents and students. If you received unemployment or are receiving other state or federal assistance you will need the information about how much you received. Bank statements will help as well.</a:t>
            </a:r>
          </a:p>
          <a:p>
            <a:pPr eaLnBrk="1" hangingPunct="1"/>
            <a:endParaRPr lang="en-US" smtClean="0">
              <a:ea typeface="ＭＳ Ｐゴシック" pitchFamily="34" charset="-128"/>
            </a:endParaRPr>
          </a:p>
          <a:p>
            <a:pPr eaLnBrk="1" hangingPunct="1"/>
            <a:r>
              <a:rPr lang="en-US" smtClean="0">
                <a:ea typeface="ＭＳ Ｐゴシック" pitchFamily="34" charset="-128"/>
              </a:rPr>
              <a:t>You</a:t>
            </a:r>
            <a:r>
              <a:rPr lang="ja-JP" altLang="en-US" smtClean="0">
                <a:ea typeface="ＭＳ Ｐゴシック" pitchFamily="34" charset="-128"/>
              </a:rPr>
              <a:t>‘</a:t>
            </a:r>
            <a:r>
              <a:rPr lang="en-US" altLang="ja-JP" smtClean="0">
                <a:ea typeface="ＭＳ Ｐゴシック" pitchFamily="34" charset="-128"/>
              </a:rPr>
              <a:t>ll use all of this information to fill out the FAFSA. Be sure to save a copy of the statements you used and print out a copy of your completed FASFA in case you need to refer to the information later. </a:t>
            </a:r>
            <a:endParaRPr lang="en-US" smtClean="0">
              <a:ea typeface="ＭＳ Ｐゴシック" pitchFamily="34" charset="-128"/>
            </a:endParaRPr>
          </a:p>
        </p:txBody>
      </p:sp>
      <p:sp>
        <p:nvSpPr>
          <p:cNvPr id="133124" name="Slide Number Placeholder 3"/>
          <p:cNvSpPr>
            <a:spLocks noGrp="1"/>
          </p:cNvSpPr>
          <p:nvPr>
            <p:ph type="sldNum" sz="quarter" idx="5"/>
          </p:nvPr>
        </p:nvSpPr>
        <p:spPr bwMode="auto">
          <a:noFill/>
          <a:ln>
            <a:miter lim="800000"/>
            <a:headEnd/>
            <a:tailEnd/>
          </a:ln>
        </p:spPr>
        <p:txBody>
          <a:bodyPr/>
          <a:lstStyle/>
          <a:p>
            <a:fld id="{DC6225D4-9B6E-4861-A9F0-80F522BC50D6}" type="slidenum">
              <a:rPr lang="en-US" smtClean="0">
                <a:latin typeface="Arial" charset="0"/>
              </a:rPr>
              <a:pPr/>
              <a:t>40</a:t>
            </a:fld>
            <a:endParaRPr lang="en-US" smtClean="0">
              <a:latin typeface="Arial" charset="0"/>
            </a:endParaRPr>
          </a:p>
        </p:txBody>
      </p:sp>
    </p:spTree>
    <p:extLst>
      <p:ext uri="{BB962C8B-B14F-4D97-AF65-F5344CB8AC3E}">
        <p14:creationId xmlns:p14="http://schemas.microsoft.com/office/powerpoint/2010/main" xmlns="" val="4188558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pPr eaLnBrk="1" hangingPunct="1">
              <a:lnSpc>
                <a:spcPct val="90000"/>
              </a:lnSpc>
            </a:pPr>
            <a:r>
              <a:rPr lang="en-US" smtClean="0">
                <a:ea typeface="ＭＳ Ｐゴシック" pitchFamily="34" charset="-128"/>
              </a:rPr>
              <a:t>Do not miss any priority deadlines. If you miss the priority deadline, you still will get an award letter but it may not have all of the aid that you qualify for as there are limited amounts of grants available. </a:t>
            </a:r>
          </a:p>
          <a:p>
            <a:pPr eaLnBrk="1" hangingPunct="1">
              <a:lnSpc>
                <a:spcPct val="90000"/>
              </a:lnSpc>
            </a:pPr>
            <a:endParaRPr lang="en-US" smtClean="0">
              <a:ea typeface="ＭＳ Ｐゴシック" pitchFamily="34" charset="-128"/>
            </a:endParaRPr>
          </a:p>
          <a:p>
            <a:pPr eaLnBrk="1" hangingPunct="1">
              <a:lnSpc>
                <a:spcPct val="90000"/>
              </a:lnSpc>
            </a:pPr>
            <a:r>
              <a:rPr lang="en-US" smtClean="0">
                <a:ea typeface="ＭＳ Ｐゴシック" pitchFamily="34" charset="-128"/>
              </a:rPr>
              <a:t>Signing the FAFSA is important and the number one mistake that students make is not  to sign the paper version. The online version is signed with your PIN. Make sure that both you and your parents sign your FAFSA. Remember that your parents will need their own PIN to sign the FASFA.</a:t>
            </a:r>
          </a:p>
          <a:p>
            <a:pPr eaLnBrk="1" hangingPunct="1">
              <a:lnSpc>
                <a:spcPct val="90000"/>
              </a:lnSpc>
            </a:pPr>
            <a:endParaRPr lang="en-US" smtClean="0">
              <a:ea typeface="ＭＳ Ｐゴシック" pitchFamily="34" charset="-128"/>
            </a:endParaRPr>
          </a:p>
          <a:p>
            <a:pPr eaLnBrk="1" hangingPunct="1">
              <a:lnSpc>
                <a:spcPct val="90000"/>
              </a:lnSpc>
            </a:pPr>
            <a:r>
              <a:rPr lang="en-US" smtClean="0">
                <a:ea typeface="ＭＳ Ｐゴシック" pitchFamily="34" charset="-128"/>
              </a:rPr>
              <a:t>List all the colleges that you</a:t>
            </a:r>
            <a:r>
              <a:rPr lang="ja-JP" altLang="en-US" smtClean="0">
                <a:ea typeface="ＭＳ Ｐゴシック" pitchFamily="34" charset="-128"/>
              </a:rPr>
              <a:t>’</a:t>
            </a:r>
            <a:r>
              <a:rPr lang="en-US" altLang="ja-JP" smtClean="0">
                <a:ea typeface="ＭＳ Ｐゴシック" pitchFamily="34" charset="-128"/>
              </a:rPr>
              <a:t>re applying to as well. To do this you will list each college</a:t>
            </a:r>
            <a:r>
              <a:rPr lang="ja-JP" altLang="en-US" smtClean="0">
                <a:ea typeface="ＭＳ Ｐゴシック" pitchFamily="34" charset="-128"/>
              </a:rPr>
              <a:t>’</a:t>
            </a:r>
            <a:r>
              <a:rPr lang="en-US" altLang="ja-JP" smtClean="0">
                <a:ea typeface="ＭＳ Ｐゴシック" pitchFamily="34" charset="-128"/>
              </a:rPr>
              <a:t>s name and address and their six digit federal school code.  Find your colleges</a:t>
            </a:r>
            <a:r>
              <a:rPr lang="ja-JP" altLang="en-US" smtClean="0">
                <a:ea typeface="ＭＳ Ｐゴシック" pitchFamily="34" charset="-128"/>
              </a:rPr>
              <a:t>’</a:t>
            </a:r>
            <a:r>
              <a:rPr lang="en-US" altLang="ja-JP" smtClean="0">
                <a:ea typeface="ＭＳ Ｐゴシック" pitchFamily="34" charset="-128"/>
              </a:rPr>
              <a:t> codes on the fafsa.ed.gov website.</a:t>
            </a:r>
          </a:p>
          <a:p>
            <a:pPr eaLnBrk="1" hangingPunct="1">
              <a:lnSpc>
                <a:spcPct val="90000"/>
              </a:lnSpc>
            </a:pPr>
            <a:endParaRPr lang="en-US" smtClean="0">
              <a:ea typeface="ＭＳ Ｐゴシック" pitchFamily="34" charset="-128"/>
            </a:endParaRPr>
          </a:p>
          <a:p>
            <a:pPr eaLnBrk="1" hangingPunct="1">
              <a:lnSpc>
                <a:spcPct val="90000"/>
              </a:lnSpc>
            </a:pPr>
            <a:r>
              <a:rPr lang="en-US" smtClean="0">
                <a:ea typeface="ＭＳ Ｐゴシック" pitchFamily="34" charset="-128"/>
              </a:rPr>
              <a:t>Don</a:t>
            </a:r>
            <a:r>
              <a:rPr lang="ja-JP" altLang="en-US" smtClean="0">
                <a:ea typeface="ＭＳ Ｐゴシック" pitchFamily="34" charset="-128"/>
              </a:rPr>
              <a:t>’</a:t>
            </a:r>
            <a:r>
              <a:rPr lang="en-US" altLang="ja-JP" smtClean="0">
                <a:ea typeface="ＭＳ Ｐゴシック" pitchFamily="34" charset="-128"/>
              </a:rPr>
              <a:t>t delay in filling out your FAFSA. Go ahead and estimate your financial situation. You can correct it later.</a:t>
            </a:r>
          </a:p>
          <a:p>
            <a:pPr eaLnBrk="1" hangingPunct="1">
              <a:lnSpc>
                <a:spcPct val="90000"/>
              </a:lnSpc>
            </a:pPr>
            <a:endParaRPr lang="en-US" smtClean="0">
              <a:ea typeface="ＭＳ Ｐゴシック" pitchFamily="34" charset="-128"/>
            </a:endParaRPr>
          </a:p>
          <a:p>
            <a:pPr eaLnBrk="1" hangingPunct="1">
              <a:lnSpc>
                <a:spcPct val="90000"/>
              </a:lnSpc>
            </a:pPr>
            <a:r>
              <a:rPr lang="en-US" smtClean="0">
                <a:ea typeface="ＭＳ Ｐゴシック" pitchFamily="34" charset="-128"/>
              </a:rPr>
              <a:t>Make a copy of your completed FAFSA for your records  and store it in a secure place.</a:t>
            </a:r>
          </a:p>
          <a:p>
            <a:pPr eaLnBrk="1" hangingPunct="1">
              <a:lnSpc>
                <a:spcPct val="90000"/>
              </a:lnSpc>
            </a:pPr>
            <a:endParaRPr lang="en-US" smtClean="0">
              <a:ea typeface="ＭＳ Ｐゴシック" pitchFamily="34" charset="-128"/>
            </a:endParaRPr>
          </a:p>
          <a:p>
            <a:pPr eaLnBrk="1" hangingPunct="1"/>
            <a:endParaRPr lang="en-US" smtClean="0">
              <a:ea typeface="ＭＳ Ｐゴシック" pitchFamily="34" charset="-128"/>
            </a:endParaRPr>
          </a:p>
        </p:txBody>
      </p:sp>
      <p:sp>
        <p:nvSpPr>
          <p:cNvPr id="134148" name="Slide Number Placeholder 3"/>
          <p:cNvSpPr>
            <a:spLocks noGrp="1"/>
          </p:cNvSpPr>
          <p:nvPr>
            <p:ph type="sldNum" sz="quarter" idx="5"/>
          </p:nvPr>
        </p:nvSpPr>
        <p:spPr bwMode="auto">
          <a:noFill/>
          <a:ln>
            <a:miter lim="800000"/>
            <a:headEnd/>
            <a:tailEnd/>
          </a:ln>
        </p:spPr>
        <p:txBody>
          <a:bodyPr/>
          <a:lstStyle/>
          <a:p>
            <a:fld id="{A4073543-1C12-4D0F-BB6E-7040E880E4AF}" type="slidenum">
              <a:rPr lang="en-US" smtClean="0">
                <a:latin typeface="Arial" charset="0"/>
              </a:rPr>
              <a:pPr/>
              <a:t>41</a:t>
            </a:fld>
            <a:endParaRPr lang="en-US" smtClean="0">
              <a:latin typeface="Arial" charset="0"/>
            </a:endParaRPr>
          </a:p>
        </p:txBody>
      </p:sp>
    </p:spTree>
    <p:extLst>
      <p:ext uri="{BB962C8B-B14F-4D97-AF65-F5344CB8AC3E}">
        <p14:creationId xmlns:p14="http://schemas.microsoft.com/office/powerpoint/2010/main" xmlns="" val="859791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a:lstStyle/>
          <a:p>
            <a:fld id="{EAB8F1D5-3A79-4CF6-B632-B99112EE9B94}" type="slidenum">
              <a:rPr lang="en-US" smtClean="0">
                <a:latin typeface="Arial" charset="0"/>
              </a:rPr>
              <a:pPr/>
              <a:t>42</a:t>
            </a:fld>
            <a:endParaRPr lang="en-US" smtClean="0">
              <a:latin typeface="Arial"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365222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13F87C9A-8FC3-4F06-BCFB-EF075F4BA6FC}" type="slidenum">
              <a:rPr lang="en-US" smtClean="0">
                <a:latin typeface="Arial" charset="0"/>
              </a:rPr>
              <a:pPr/>
              <a:t>4</a:t>
            </a:fld>
            <a:endParaRPr lang="en-US" smtClean="0">
              <a:latin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4180488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r>
              <a:rPr lang="en-US" smtClean="0">
                <a:ea typeface="ＭＳ Ｐゴシック" pitchFamily="34" charset="-128"/>
              </a:rPr>
              <a:t>When it comes to completing the FASFA you are not alone.  There are many free resources for help.  You can receive help at College Goal Oregon events on  dates to be announced. (Do we want to add The College Place phone #?)  Visit CollegeGoalOregon.org for more free help.  You can also get help by phoneat 1-800-4-FED-AID.</a:t>
            </a:r>
          </a:p>
          <a:p>
            <a:endParaRPr lang="en-US" smtClean="0">
              <a:ea typeface="ＭＳ Ｐゴシック" pitchFamily="34" charset="-128"/>
            </a:endParaRPr>
          </a:p>
          <a:p>
            <a:r>
              <a:rPr lang="en-US" smtClean="0">
                <a:ea typeface="ＭＳ Ｐゴシック" pitchFamily="34" charset="-128"/>
              </a:rPr>
              <a:t>At each location there will be financial aid administrators who will work with you individually to help you complete the FAFSA.</a:t>
            </a:r>
          </a:p>
        </p:txBody>
      </p:sp>
      <p:sp>
        <p:nvSpPr>
          <p:cNvPr id="136196" name="Slide Number Placeholder 3"/>
          <p:cNvSpPr>
            <a:spLocks noGrp="1"/>
          </p:cNvSpPr>
          <p:nvPr>
            <p:ph type="sldNum" sz="quarter" idx="5"/>
          </p:nvPr>
        </p:nvSpPr>
        <p:spPr bwMode="auto">
          <a:noFill/>
          <a:ln>
            <a:miter lim="800000"/>
            <a:headEnd/>
            <a:tailEnd/>
          </a:ln>
        </p:spPr>
        <p:txBody>
          <a:bodyPr/>
          <a:lstStyle/>
          <a:p>
            <a:fld id="{5EEB2DFD-1D0A-46D3-BED7-14CEE2A1E561}" type="slidenum">
              <a:rPr lang="en-US" smtClean="0">
                <a:latin typeface="Arial" charset="0"/>
              </a:rPr>
              <a:pPr/>
              <a:t>43</a:t>
            </a:fld>
            <a:endParaRPr lang="en-US" smtClean="0">
              <a:latin typeface="Arial" charset="0"/>
            </a:endParaRPr>
          </a:p>
        </p:txBody>
      </p:sp>
    </p:spTree>
    <p:extLst>
      <p:ext uri="{BB962C8B-B14F-4D97-AF65-F5344CB8AC3E}">
        <p14:creationId xmlns:p14="http://schemas.microsoft.com/office/powerpoint/2010/main" xmlns="" val="380889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pPr eaLnBrk="1" hangingPunct="1"/>
            <a:r>
              <a:rPr lang="en-US" smtClean="0">
                <a:ea typeface="ＭＳ Ｐゴシック" pitchFamily="34" charset="-128"/>
              </a:rPr>
              <a:t>Once you</a:t>
            </a:r>
            <a:r>
              <a:rPr lang="ja-JP" altLang="en-US" smtClean="0">
                <a:ea typeface="ＭＳ Ｐゴシック" pitchFamily="34" charset="-128"/>
              </a:rPr>
              <a:t>’</a:t>
            </a:r>
            <a:r>
              <a:rPr lang="en-US" altLang="ja-JP" smtClean="0">
                <a:ea typeface="ＭＳ Ｐゴシック" pitchFamily="34" charset="-128"/>
              </a:rPr>
              <a:t>ve finished your FAFSA you can expect your SAR in a few weeks – note that you</a:t>
            </a:r>
            <a:r>
              <a:rPr lang="ja-JP" altLang="en-US" smtClean="0">
                <a:ea typeface="ＭＳ Ｐゴシック" pitchFamily="34" charset="-128"/>
              </a:rPr>
              <a:t>’</a:t>
            </a:r>
            <a:r>
              <a:rPr lang="en-US" altLang="ja-JP" smtClean="0">
                <a:ea typeface="ＭＳ Ｐゴシック" pitchFamily="34" charset="-128"/>
              </a:rPr>
              <a:t>ll receive it quicker if you do the online version. Check it carefully for errors and return it. Your SAR will also list your Expected Family Contribution (EFC). It</a:t>
            </a:r>
            <a:r>
              <a:rPr lang="ja-JP" altLang="en-US" smtClean="0">
                <a:ea typeface="ＭＳ Ｐゴシック" pitchFamily="34" charset="-128"/>
              </a:rPr>
              <a:t>’</a:t>
            </a:r>
            <a:r>
              <a:rPr lang="en-US" altLang="ja-JP" smtClean="0">
                <a:ea typeface="ＭＳ Ｐゴシック" pitchFamily="34" charset="-128"/>
              </a:rPr>
              <a:t>s generally in the upper right hand corner with no decimal points. Your EFC is what the federal government estimates that you and your family can contribute to your college education.</a:t>
            </a:r>
          </a:p>
          <a:p>
            <a:pPr eaLnBrk="1" hangingPunct="1"/>
            <a:endParaRPr lang="en-US" smtClean="0">
              <a:ea typeface="ＭＳ Ｐゴシック" pitchFamily="34" charset="-128"/>
            </a:endParaRPr>
          </a:p>
          <a:p>
            <a:pPr eaLnBrk="1" hangingPunct="1"/>
            <a:endParaRPr lang="en-US" smtClean="0">
              <a:ea typeface="ＭＳ Ｐゴシック" pitchFamily="34" charset="-128"/>
            </a:endParaRPr>
          </a:p>
          <a:p>
            <a:pPr eaLnBrk="1" hangingPunct="1"/>
            <a:endParaRPr lang="en-US" smtClean="0">
              <a:ea typeface="ＭＳ Ｐゴシック" pitchFamily="34" charset="-128"/>
            </a:endParaRPr>
          </a:p>
        </p:txBody>
      </p:sp>
      <p:sp>
        <p:nvSpPr>
          <p:cNvPr id="137220" name="Slide Number Placeholder 3"/>
          <p:cNvSpPr>
            <a:spLocks noGrp="1"/>
          </p:cNvSpPr>
          <p:nvPr>
            <p:ph type="sldNum" sz="quarter" idx="5"/>
          </p:nvPr>
        </p:nvSpPr>
        <p:spPr bwMode="auto">
          <a:noFill/>
          <a:ln>
            <a:miter lim="800000"/>
            <a:headEnd/>
            <a:tailEnd/>
          </a:ln>
        </p:spPr>
        <p:txBody>
          <a:bodyPr/>
          <a:lstStyle/>
          <a:p>
            <a:fld id="{7ED91F1E-6DAD-492F-9C92-EB49B3BFA45F}" type="slidenum">
              <a:rPr lang="en-US" smtClean="0">
                <a:latin typeface="Arial" charset="0"/>
              </a:rPr>
              <a:pPr/>
              <a:t>44</a:t>
            </a:fld>
            <a:endParaRPr lang="en-US" smtClean="0">
              <a:latin typeface="Arial" charset="0"/>
            </a:endParaRPr>
          </a:p>
        </p:txBody>
      </p:sp>
    </p:spTree>
    <p:extLst>
      <p:ext uri="{BB962C8B-B14F-4D97-AF65-F5344CB8AC3E}">
        <p14:creationId xmlns:p14="http://schemas.microsoft.com/office/powerpoint/2010/main" xmlns="" val="2389112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ln>
            <a:miter lim="800000"/>
            <a:headEnd/>
            <a:tailEnd/>
          </a:ln>
        </p:spPr>
        <p:txBody>
          <a:bodyPr/>
          <a:lstStyle/>
          <a:p>
            <a:fld id="{8AED6665-4B54-45A5-B23A-F42E3D5D3629}" type="slidenum">
              <a:rPr lang="en-US" smtClean="0">
                <a:latin typeface="Arial" charset="0"/>
              </a:rPr>
              <a:pPr/>
              <a:t>45</a:t>
            </a:fld>
            <a:endParaRPr lang="en-US" smtClean="0">
              <a:latin typeface="Arial" charset="0"/>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302879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ln>
            <a:miter lim="800000"/>
            <a:headEnd/>
            <a:tailEnd/>
          </a:ln>
        </p:spPr>
        <p:txBody>
          <a:bodyPr/>
          <a:lstStyle/>
          <a:p>
            <a:fld id="{6FAFA857-129C-489C-ABBE-44512ABFA9F9}" type="slidenum">
              <a:rPr lang="en-US" smtClean="0">
                <a:latin typeface="Arial" charset="0"/>
              </a:rPr>
              <a:pPr/>
              <a:t>46</a:t>
            </a:fld>
            <a:endParaRPr lang="en-US" smtClean="0">
              <a:latin typeface="Arial"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3822026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pPr eaLnBrk="1" hangingPunct="1"/>
            <a:r>
              <a:rPr lang="en-US" smtClean="0">
                <a:ea typeface="ＭＳ Ｐゴシック" pitchFamily="34" charset="-128"/>
              </a:rPr>
              <a:t>Your EFC goes into determining the aid you are offered – also known as your award. Your EFC is the same no matter which college you</a:t>
            </a:r>
            <a:r>
              <a:rPr lang="ja-JP" altLang="en-US" smtClean="0">
                <a:ea typeface="ＭＳ Ｐゴシック" pitchFamily="34" charset="-128"/>
              </a:rPr>
              <a:t>’</a:t>
            </a:r>
            <a:r>
              <a:rPr lang="en-US" altLang="ja-JP" smtClean="0">
                <a:ea typeface="ＭＳ Ｐゴシック" pitchFamily="34" charset="-128"/>
              </a:rPr>
              <a:t>re applying to. Let</a:t>
            </a:r>
            <a:r>
              <a:rPr lang="ja-JP" altLang="en-US" smtClean="0">
                <a:ea typeface="ＭＳ Ｐゴシック" pitchFamily="34" charset="-128"/>
              </a:rPr>
              <a:t>’</a:t>
            </a:r>
            <a:r>
              <a:rPr lang="en-US" altLang="ja-JP" smtClean="0">
                <a:ea typeface="ＭＳ Ｐゴシック" pitchFamily="34" charset="-128"/>
              </a:rPr>
              <a:t>s say that you</a:t>
            </a:r>
            <a:r>
              <a:rPr lang="ja-JP" altLang="en-US" smtClean="0">
                <a:ea typeface="ＭＳ Ｐゴシック" pitchFamily="34" charset="-128"/>
              </a:rPr>
              <a:t>’</a:t>
            </a:r>
            <a:r>
              <a:rPr lang="en-US" altLang="ja-JP" smtClean="0">
                <a:ea typeface="ＭＳ Ｐゴシック" pitchFamily="34" charset="-128"/>
              </a:rPr>
              <a:t>re going to a college that has a cost of attendance of $20,000 and your expected family contribution is $6,000 annually. The college subtracts $6,000 from $20,000 and will try to offer an aid package of $14,000.</a:t>
            </a:r>
          </a:p>
          <a:p>
            <a:pPr eaLnBrk="1" hangingPunct="1"/>
            <a:endParaRPr lang="en-US" altLang="ja-JP" smtClean="0">
              <a:ea typeface="ＭＳ Ｐゴシック" pitchFamily="34" charset="-128"/>
            </a:endParaRPr>
          </a:p>
          <a:p>
            <a:pPr eaLnBrk="1" hangingPunct="1"/>
            <a:r>
              <a:rPr lang="en-US" altLang="ja-JP" smtClean="0">
                <a:ea typeface="ＭＳ Ｐゴシック" pitchFamily="34" charset="-128"/>
              </a:rPr>
              <a:t>The financial aid office will take the cost of attendance and subtract your EFC and work to build a financial aid package that meets the leftover need.  Depending on the college, the financial aid office may ask for additional information to help them in awarding you financial aid. Once your financial aid has been determined ,your financial aid office will send you an award letter with the details.  </a:t>
            </a:r>
          </a:p>
          <a:p>
            <a:pPr eaLnBrk="1" hangingPunct="1"/>
            <a:endParaRPr lang="en-US" u="sng" smtClean="0">
              <a:ea typeface="ＭＳ Ｐゴシック" pitchFamily="34" charset="-128"/>
            </a:endParaRPr>
          </a:p>
          <a:p>
            <a:pPr eaLnBrk="1" hangingPunct="1"/>
            <a:endParaRPr lang="en-US" smtClean="0">
              <a:ea typeface="ＭＳ Ｐゴシック" pitchFamily="34" charset="-128"/>
            </a:endParaRPr>
          </a:p>
        </p:txBody>
      </p:sp>
      <p:sp>
        <p:nvSpPr>
          <p:cNvPr id="142340" name="Slide Number Placeholder 3"/>
          <p:cNvSpPr>
            <a:spLocks noGrp="1"/>
          </p:cNvSpPr>
          <p:nvPr>
            <p:ph type="sldNum" sz="quarter" idx="5"/>
          </p:nvPr>
        </p:nvSpPr>
        <p:spPr bwMode="auto">
          <a:noFill/>
          <a:ln>
            <a:miter lim="800000"/>
            <a:headEnd/>
            <a:tailEnd/>
          </a:ln>
        </p:spPr>
        <p:txBody>
          <a:bodyPr/>
          <a:lstStyle/>
          <a:p>
            <a:fld id="{8404E329-AE84-46A8-8F1A-5B3B43CC6F3B}" type="slidenum">
              <a:rPr lang="en-US" smtClean="0">
                <a:latin typeface="Arial" charset="0"/>
              </a:rPr>
              <a:pPr/>
              <a:t>47</a:t>
            </a:fld>
            <a:endParaRPr lang="en-US" smtClean="0">
              <a:latin typeface="Arial" charset="0"/>
            </a:endParaRPr>
          </a:p>
        </p:txBody>
      </p:sp>
    </p:spTree>
    <p:extLst>
      <p:ext uri="{BB962C8B-B14F-4D97-AF65-F5344CB8AC3E}">
        <p14:creationId xmlns:p14="http://schemas.microsoft.com/office/powerpoint/2010/main" xmlns="" val="3082362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p:txBody>
          <a:bodyPr>
            <a:normAutofit/>
          </a:bodyPr>
          <a:lstStyle/>
          <a:p>
            <a:pPr eaLnBrk="1" hangingPunct="1">
              <a:defRPr/>
            </a:pPr>
            <a:r>
              <a:rPr lang="en-US" smtClean="0">
                <a:ea typeface="ＭＳ Ｐゴシック" pitchFamily="34" charset="-128"/>
              </a:rPr>
              <a:t>Let</a:t>
            </a:r>
            <a:r>
              <a:rPr lang="ja-JP" altLang="en-US" smtClean="0">
                <a:ea typeface="ＭＳ Ｐゴシック" pitchFamily="34" charset="-128"/>
              </a:rPr>
              <a:t>’</a:t>
            </a:r>
            <a:r>
              <a:rPr lang="en-US" altLang="ja-JP" smtClean="0">
                <a:ea typeface="ＭＳ Ｐゴシック" pitchFamily="34" charset="-128"/>
              </a:rPr>
              <a:t>s talk about your award letter. Once you have been accepted for enrollment at any college, and have applied for financial aid by completing the Free Application for Federal Student Aid (FAFSA) and any other financial aid forms required by the college, you and your family will receive a financial aid award letter. This letter will detail the amount of financial support the college is able to provide for the upcoming year. You might receive the award letter along with your notice of acceptance. Some colleges make the award letters available online. Check with your colleges to see how they will distribute the award letters.</a:t>
            </a:r>
            <a:endParaRPr lang="en-US" altLang="ja-JP" b="1" smtClean="0">
              <a:ea typeface="ＭＳ Ｐゴシック" pitchFamily="34" charset="-128"/>
            </a:endParaRPr>
          </a:p>
          <a:p>
            <a:pPr eaLnBrk="1" hangingPunct="1">
              <a:defRPr/>
            </a:pPr>
            <a:endParaRPr lang="en-US" b="1" smtClean="0">
              <a:ea typeface="ＭＳ Ｐゴシック" pitchFamily="34" charset="-128"/>
            </a:endParaRPr>
          </a:p>
          <a:p>
            <a:pPr eaLnBrk="1" hangingPunct="1">
              <a:defRPr/>
            </a:pPr>
            <a:r>
              <a:rPr lang="en-US" b="1" smtClean="0">
                <a:ea typeface="ＭＳ Ｐゴシック" pitchFamily="34" charset="-128"/>
              </a:rPr>
              <a:t>Read the fine print</a:t>
            </a:r>
            <a:endParaRPr lang="en-US" smtClean="0">
              <a:ea typeface="ＭＳ Ｐゴシック" pitchFamily="34" charset="-128"/>
            </a:endParaRPr>
          </a:p>
          <a:p>
            <a:pPr eaLnBrk="1" hangingPunct="1">
              <a:defRPr/>
            </a:pPr>
            <a:r>
              <a:rPr lang="en-US" smtClean="0">
                <a:ea typeface="ＭＳ Ｐゴシック" pitchFamily="34" charset="-128"/>
              </a:rPr>
              <a:t>• Read your award letter carefully to ensure you understand all terms and conditions so you can decide if you want to accept some, or all, of the aid offered.</a:t>
            </a:r>
          </a:p>
          <a:p>
            <a:pPr eaLnBrk="1" hangingPunct="1">
              <a:defRPr/>
            </a:pPr>
            <a:r>
              <a:rPr lang="en-US" smtClean="0">
                <a:ea typeface="ＭＳ Ｐゴシック" pitchFamily="34" charset="-128"/>
              </a:rPr>
              <a:t>• Look for instructions for your next steps. You might need to complete additional paperwork, such as loan applications.</a:t>
            </a:r>
          </a:p>
          <a:p>
            <a:pPr eaLnBrk="1" hangingPunct="1">
              <a:defRPr/>
            </a:pPr>
            <a:r>
              <a:rPr lang="en-US" smtClean="0">
                <a:ea typeface="ＭＳ Ｐゴシック" pitchFamily="34" charset="-128"/>
              </a:rPr>
              <a:t>• Determine if grants or scholarships are available for more than one year. If so, what are the applicable conditions?</a:t>
            </a:r>
          </a:p>
          <a:p>
            <a:pPr eaLnBrk="1" hangingPunct="1">
              <a:defRPr/>
            </a:pPr>
            <a:endParaRPr lang="en-US" smtClean="0">
              <a:ea typeface="ＭＳ Ｐゴシック" pitchFamily="34" charset="-128"/>
            </a:endParaRPr>
          </a:p>
          <a:p>
            <a:pPr eaLnBrk="1" hangingPunct="1">
              <a:defRPr/>
            </a:pPr>
            <a:r>
              <a:rPr lang="en-US" smtClean="0">
                <a:ea typeface="ＭＳ Ｐゴシック" pitchFamily="34" charset="-128"/>
              </a:rPr>
              <a:t>Be sure to meet all the deadlines and keep your college aware of any changing financial issues such as becoming unemployed, receiving a scholarship, or other financial issues that did not exist at the time you completed your FASFA.</a:t>
            </a:r>
          </a:p>
        </p:txBody>
      </p:sp>
      <p:sp>
        <p:nvSpPr>
          <p:cNvPr id="143364" name="Slide Number Placeholder 3"/>
          <p:cNvSpPr>
            <a:spLocks noGrp="1"/>
          </p:cNvSpPr>
          <p:nvPr>
            <p:ph type="sldNum" sz="quarter" idx="5"/>
          </p:nvPr>
        </p:nvSpPr>
        <p:spPr bwMode="auto">
          <a:noFill/>
          <a:ln>
            <a:miter lim="800000"/>
            <a:headEnd/>
            <a:tailEnd/>
          </a:ln>
        </p:spPr>
        <p:txBody>
          <a:bodyPr/>
          <a:lstStyle/>
          <a:p>
            <a:fld id="{FF10005D-DBB7-4062-9256-BAEDED55ECFA}" type="slidenum">
              <a:rPr lang="en-US" smtClean="0">
                <a:latin typeface="Arial" charset="0"/>
              </a:rPr>
              <a:pPr/>
              <a:t>49</a:t>
            </a:fld>
            <a:endParaRPr lang="en-US" smtClean="0">
              <a:latin typeface="Arial" charset="0"/>
            </a:endParaRPr>
          </a:p>
        </p:txBody>
      </p:sp>
    </p:spTree>
    <p:extLst>
      <p:ext uri="{BB962C8B-B14F-4D97-AF65-F5344CB8AC3E}">
        <p14:creationId xmlns:p14="http://schemas.microsoft.com/office/powerpoint/2010/main" xmlns="" val="2028104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lnSpc>
                <a:spcPct val="80000"/>
              </a:lnSpc>
            </a:pPr>
            <a:r>
              <a:rPr lang="en-US" smtClean="0">
                <a:ea typeface="ＭＳ Ｐゴシック" pitchFamily="34" charset="-128"/>
              </a:rPr>
              <a:t>If after reading the award letter, you believe that the award and your family savings are not enough to cover all of your expenses, don</a:t>
            </a:r>
            <a:r>
              <a:rPr lang="ja-JP" altLang="en-US" smtClean="0">
                <a:ea typeface="ＭＳ Ｐゴシック" pitchFamily="34" charset="-128"/>
              </a:rPr>
              <a:t>’</a:t>
            </a:r>
            <a:r>
              <a:rPr lang="en-US" altLang="ja-JP" smtClean="0">
                <a:ea typeface="ＭＳ Ｐゴシック" pitchFamily="34" charset="-128"/>
              </a:rPr>
              <a:t>t panic! There are other options for getting the money you need to attend the college of your choice.</a:t>
            </a:r>
          </a:p>
          <a:p>
            <a:pPr eaLnBrk="1" hangingPunct="1">
              <a:lnSpc>
                <a:spcPct val="80000"/>
              </a:lnSpc>
            </a:pPr>
            <a:endParaRPr lang="en-US" smtClean="0">
              <a:ea typeface="ＭＳ Ｐゴシック" pitchFamily="34" charset="-128"/>
            </a:endParaRPr>
          </a:p>
          <a:p>
            <a:pPr eaLnBrk="1" hangingPunct="1">
              <a:lnSpc>
                <a:spcPct val="80000"/>
              </a:lnSpc>
            </a:pPr>
            <a:r>
              <a:rPr lang="en-US" smtClean="0">
                <a:ea typeface="ＭＳ Ｐゴシック" pitchFamily="34" charset="-128"/>
              </a:rPr>
              <a:t>• Research other sources for private scholarships. It might not be too late to apply. See if there is a national association affiliated with your major that might offer a scholarship. Review your college catalog, contact the head of the department of your major, talk to your guidance counselor, or take another look at the free college scholarship search services available online.</a:t>
            </a:r>
          </a:p>
          <a:p>
            <a:pPr eaLnBrk="1" hangingPunct="1">
              <a:lnSpc>
                <a:spcPct val="80000"/>
              </a:lnSpc>
            </a:pPr>
            <a:endParaRPr lang="en-US" smtClean="0">
              <a:ea typeface="ＭＳ Ｐゴシック" pitchFamily="34" charset="-128"/>
            </a:endParaRPr>
          </a:p>
          <a:p>
            <a:pPr eaLnBrk="1" hangingPunct="1">
              <a:lnSpc>
                <a:spcPct val="80000"/>
              </a:lnSpc>
            </a:pPr>
            <a:r>
              <a:rPr lang="en-US" smtClean="0">
                <a:ea typeface="ＭＳ Ｐゴシック" pitchFamily="34" charset="-128"/>
              </a:rPr>
              <a:t>• Consider any potential benefits from your parents</a:t>
            </a:r>
            <a:r>
              <a:rPr lang="ja-JP" altLang="en-US" smtClean="0">
                <a:ea typeface="ＭＳ Ｐゴシック" pitchFamily="34" charset="-128"/>
              </a:rPr>
              <a:t>’</a:t>
            </a:r>
            <a:r>
              <a:rPr lang="en-US" altLang="ja-JP" smtClean="0">
                <a:ea typeface="ＭＳ Ｐゴシック" pitchFamily="34" charset="-128"/>
              </a:rPr>
              <a:t> place of employment. Look beyond just tuition and scholarships. Programs might exist to lower the cost of computers, insurance, or travel.</a:t>
            </a:r>
          </a:p>
          <a:p>
            <a:pPr eaLnBrk="1" hangingPunct="1">
              <a:lnSpc>
                <a:spcPct val="80000"/>
              </a:lnSpc>
            </a:pPr>
            <a:endParaRPr lang="en-US" smtClean="0">
              <a:ea typeface="ＭＳ Ｐゴシック" pitchFamily="34" charset="-128"/>
            </a:endParaRPr>
          </a:p>
          <a:p>
            <a:pPr eaLnBrk="1" hangingPunct="1">
              <a:lnSpc>
                <a:spcPct val="80000"/>
              </a:lnSpc>
            </a:pPr>
            <a:r>
              <a:rPr lang="en-US" smtClean="0">
                <a:ea typeface="ＭＳ Ｐゴシック" pitchFamily="34" charset="-128"/>
              </a:rPr>
              <a:t>• See if your college offers a payment plan that allows tuition expenses to be spread out over the year.</a:t>
            </a:r>
          </a:p>
          <a:p>
            <a:pPr eaLnBrk="1" hangingPunct="1">
              <a:lnSpc>
                <a:spcPct val="80000"/>
              </a:lnSpc>
            </a:pPr>
            <a:endParaRPr lang="en-US" smtClean="0">
              <a:ea typeface="ＭＳ Ｐゴシック" pitchFamily="34" charset="-128"/>
            </a:endParaRPr>
          </a:p>
          <a:p>
            <a:pPr eaLnBrk="1" hangingPunct="1">
              <a:lnSpc>
                <a:spcPct val="80000"/>
              </a:lnSpc>
            </a:pPr>
            <a:r>
              <a:rPr lang="en-US" smtClean="0">
                <a:ea typeface="ＭＳ Ｐゴシック" pitchFamily="34" charset="-128"/>
              </a:rPr>
              <a:t>• Make sure your college is aware of any special situations or circumstances that might affect their award decision. Is another sibling in college? Has a baby been born or adopted? Is a parent facing possible layoff? Do any of your family members have a chronic medical condition resulting in unusually high medical expenses? Did you get a new scholarship? Make sure your financial aid office is aware of any unique situations</a:t>
            </a:r>
            <a:r>
              <a:rPr lang="en-US" u="sng" smtClean="0">
                <a:ea typeface="ＭＳ Ｐゴシック" pitchFamily="34" charset="-128"/>
              </a:rPr>
              <a:t>.</a:t>
            </a:r>
            <a:endParaRPr lang="en-US" smtClean="0">
              <a:ea typeface="ＭＳ Ｐゴシック" pitchFamily="34" charset="-128"/>
            </a:endParaRPr>
          </a:p>
          <a:p>
            <a:pPr eaLnBrk="1" hangingPunct="1">
              <a:lnSpc>
                <a:spcPct val="90000"/>
              </a:lnSpc>
            </a:pPr>
            <a:endParaRPr lang="en-US" smtClean="0">
              <a:ea typeface="ＭＳ Ｐゴシック" pitchFamily="34" charset="-128"/>
            </a:endParaRPr>
          </a:p>
        </p:txBody>
      </p:sp>
      <p:sp>
        <p:nvSpPr>
          <p:cNvPr id="144388" name="Slide Number Placeholder 3"/>
          <p:cNvSpPr>
            <a:spLocks noGrp="1"/>
          </p:cNvSpPr>
          <p:nvPr>
            <p:ph type="sldNum" sz="quarter" idx="5"/>
          </p:nvPr>
        </p:nvSpPr>
        <p:spPr bwMode="auto">
          <a:noFill/>
          <a:ln>
            <a:miter lim="800000"/>
            <a:headEnd/>
            <a:tailEnd/>
          </a:ln>
        </p:spPr>
        <p:txBody>
          <a:bodyPr/>
          <a:lstStyle/>
          <a:p>
            <a:fld id="{3CBDFD5D-CB97-4018-953E-D3865885FCAA}" type="slidenum">
              <a:rPr lang="en-US" smtClean="0">
                <a:latin typeface="Arial" charset="0"/>
              </a:rPr>
              <a:pPr/>
              <a:t>50</a:t>
            </a:fld>
            <a:endParaRPr lang="en-US" smtClean="0">
              <a:latin typeface="Arial" charset="0"/>
            </a:endParaRPr>
          </a:p>
        </p:txBody>
      </p:sp>
    </p:spTree>
    <p:extLst>
      <p:ext uri="{BB962C8B-B14F-4D97-AF65-F5344CB8AC3E}">
        <p14:creationId xmlns:p14="http://schemas.microsoft.com/office/powerpoint/2010/main" xmlns="" val="3181345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ln>
            <a:miter lim="800000"/>
            <a:headEnd/>
            <a:tailEnd/>
          </a:ln>
        </p:spPr>
        <p:txBody>
          <a:bodyPr/>
          <a:lstStyle/>
          <a:p>
            <a:fld id="{9181A838-D7A3-4F4C-A272-B661A2288507}" type="slidenum">
              <a:rPr lang="en-US" smtClean="0">
                <a:latin typeface="Arial" charset="0"/>
              </a:rPr>
              <a:pPr/>
              <a:t>51</a:t>
            </a:fld>
            <a:endParaRPr lang="en-US" smtClean="0">
              <a:latin typeface="Arial" charset="0"/>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3054033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a:lstStyle/>
          <a:p>
            <a:fld id="{DD6774BC-D76C-462A-90E1-949893298F10}" type="slidenum">
              <a:rPr lang="en-US" smtClean="0">
                <a:latin typeface="Arial" charset="0"/>
              </a:rPr>
              <a:pPr/>
              <a:t>52</a:t>
            </a:fld>
            <a:endParaRPr lang="en-US" smtClean="0">
              <a:latin typeface="Arial"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86935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E6FA8274-EE82-48FD-BC35-5387478D2AF5}" type="slidenum">
              <a:rPr lang="en-US" smtClean="0">
                <a:latin typeface="Arial" charset="0"/>
              </a:rPr>
              <a:pPr/>
              <a:t>5</a:t>
            </a:fld>
            <a:endParaRPr lang="en-US" smtClean="0">
              <a:latin typeface="Arial"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53975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r>
              <a:rPr lang="en-US" smtClean="0">
                <a:ea typeface="ＭＳ Ｐゴシック" pitchFamily="34" charset="-128"/>
              </a:rPr>
              <a:t>Which college would cost you the most to attend?  Based on the price alone the answer may seem obvious with the example of the private and state colleges.  However, it isn</a:t>
            </a:r>
            <a:r>
              <a:rPr lang="ja-JP" altLang="en-US" smtClean="0">
                <a:ea typeface="ＭＳ Ｐゴシック" pitchFamily="34" charset="-128"/>
              </a:rPr>
              <a:t>’</a:t>
            </a:r>
            <a:r>
              <a:rPr lang="en-US" altLang="ja-JP" smtClean="0">
                <a:ea typeface="ＭＳ Ｐゴシック" pitchFamily="34" charset="-128"/>
              </a:rPr>
              <a:t>t as simple as comparing these numbers.</a:t>
            </a:r>
          </a:p>
          <a:p>
            <a:endParaRPr lang="en-US" smtClean="0">
              <a:ea typeface="ＭＳ Ｐゴシック" pitchFamily="34"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3B4E736C-A1F1-4CD7-9C60-1FF33BD963D7}" type="slidenum">
              <a:rPr lang="en-US" smtClean="0">
                <a:latin typeface="Arial" charset="0"/>
              </a:rPr>
              <a:pPr/>
              <a:t>6</a:t>
            </a:fld>
            <a:endParaRPr lang="en-US" smtClean="0">
              <a:latin typeface="Arial" charset="0"/>
            </a:endParaRPr>
          </a:p>
        </p:txBody>
      </p:sp>
    </p:spTree>
    <p:extLst>
      <p:ext uri="{BB962C8B-B14F-4D97-AF65-F5344CB8AC3E}">
        <p14:creationId xmlns:p14="http://schemas.microsoft.com/office/powerpoint/2010/main" xmlns="" val="382817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a:lstStyle/>
          <a:p>
            <a:fld id="{E687F246-6BDB-4F1E-84F8-F99E03FABEDE}" type="slidenum">
              <a:rPr lang="en-US" smtClean="0">
                <a:latin typeface="Arial" charset="0"/>
              </a:rPr>
              <a:pPr/>
              <a:t>7</a:t>
            </a:fld>
            <a:endParaRPr lang="en-US" smtClean="0">
              <a:latin typeface="Arial"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71452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a:lstStyle/>
          <a:p>
            <a:fld id="{528DF9CB-D2AF-4F6A-8F40-33D42EA71497}" type="slidenum">
              <a:rPr lang="en-US" smtClean="0">
                <a:latin typeface="Arial" charset="0"/>
              </a:rPr>
              <a:pPr/>
              <a:t>8</a:t>
            </a:fld>
            <a:endParaRPr lang="en-US" smtClean="0">
              <a:latin typeface="Arial"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168693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a:lstStyle/>
          <a:p>
            <a:fld id="{56FD8396-68E5-4878-A6CE-A88749961548}" type="slidenum">
              <a:rPr lang="en-US" smtClean="0">
                <a:latin typeface="Arial" charset="0"/>
              </a:rPr>
              <a:pPr/>
              <a:t>9</a:t>
            </a:fld>
            <a:endParaRPr lang="en-US" smtClean="0">
              <a:latin typeface="Arial"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xmlns="" val="74363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381001" y="2971800"/>
            <a:ext cx="3373651" cy="3048000"/>
          </a:xfrm>
        </p:spPr>
        <p:txBody>
          <a:bodyPr anchor="t"/>
          <a:lstStyle>
            <a:lvl1pPr algn="l">
              <a:defRPr sz="40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228601" y="1066800"/>
            <a:ext cx="3200400" cy="5029200"/>
          </a:xfrm>
        </p:spPr>
        <p:txBody>
          <a:bodyPr anchor="t"/>
          <a:lstStyle>
            <a:lvl1pPr algn="l">
              <a:defRPr sz="44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228601" y="1066800"/>
            <a:ext cx="3200400" cy="5029200"/>
          </a:xfrm>
        </p:spPr>
        <p:txBody>
          <a:bodyPr anchor="t"/>
          <a:lstStyle>
            <a:lvl1pPr algn="l">
              <a:defRPr sz="44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228601" y="1066800"/>
            <a:ext cx="3200400" cy="5029200"/>
          </a:xfrm>
        </p:spPr>
        <p:txBody>
          <a:bodyPr anchor="t"/>
          <a:lstStyle>
            <a:lvl1pPr algn="l">
              <a:defRPr sz="44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8458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657600"/>
            <a:ext cx="8458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447800"/>
            <a:ext cx="4152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1" y="1447800"/>
            <a:ext cx="4152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776" y="838200"/>
            <a:ext cx="8001000" cy="1143000"/>
          </a:xfrm>
        </p:spPr>
        <p:txBody>
          <a:bodyPr lIns="0" rIns="0"/>
          <a:lstStyle>
            <a:lvl1pPr marL="0" indent="0" algn="l">
              <a:defRPr>
                <a:solidFill>
                  <a:srgbClr val="009AA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0776" y="1981200"/>
            <a:ext cx="8001000" cy="4191000"/>
          </a:xfrm>
        </p:spPr>
        <p:txBody>
          <a:bodyPr lIns="0" rIns="0"/>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458200" y="6264275"/>
            <a:ext cx="457200" cy="365125"/>
          </a:xfrm>
        </p:spPr>
        <p:txBody>
          <a:bodyPr/>
          <a:lstStyle>
            <a:lvl1pPr algn="ctr">
              <a:defRPr>
                <a:solidFill>
                  <a:srgbClr val="000000"/>
                </a:solidFill>
              </a:defRPr>
            </a:lvl1pPr>
          </a:lstStyle>
          <a:p>
            <a:pPr>
              <a:defRPr/>
            </a:pPr>
            <a:fld id="{04A9F741-A900-4E44-ADB2-1E8DDC6870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776" y="838200"/>
            <a:ext cx="8001000" cy="1143000"/>
          </a:xfrm>
        </p:spPr>
        <p:txBody>
          <a:bodyPr lIns="0" rIns="0"/>
          <a:lstStyle>
            <a:lvl1pPr marL="0" indent="0" algn="l">
              <a:defRPr>
                <a:solidFill>
                  <a:srgbClr val="009AA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0776" y="1981200"/>
            <a:ext cx="8001000" cy="4191000"/>
          </a:xfrm>
        </p:spPr>
        <p:txBody>
          <a:bodyPr lIns="0" rIns="0"/>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458200" y="6264275"/>
            <a:ext cx="457200" cy="365125"/>
          </a:xfrm>
        </p:spPr>
        <p:txBody>
          <a:bodyPr/>
          <a:lstStyle>
            <a:lvl1pPr algn="ctr">
              <a:defRPr>
                <a:solidFill>
                  <a:srgbClr val="000000"/>
                </a:solidFill>
              </a:defRPr>
            </a:lvl1pPr>
          </a:lstStyle>
          <a:p>
            <a:pPr>
              <a:defRPr/>
            </a:pPr>
            <a:fld id="{93AE55AA-D519-45B1-8B64-545E5C5136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2-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001000" cy="1782238"/>
          </a:xfrm>
        </p:spPr>
        <p:txBody>
          <a:bodyPr lIns="0" rIns="0"/>
          <a:lstStyle>
            <a:lvl1pPr marL="0" indent="0" algn="l">
              <a:defRPr baseline="0">
                <a:solidFill>
                  <a:srgbClr val="009AA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620438"/>
            <a:ext cx="8001000" cy="3551762"/>
          </a:xfrm>
        </p:spPr>
        <p:txBody>
          <a:bodyPr lIns="0" rIns="0"/>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458200" y="6264275"/>
            <a:ext cx="457200" cy="365125"/>
          </a:xfrm>
        </p:spPr>
        <p:txBody>
          <a:bodyPr/>
          <a:lstStyle>
            <a:lvl1pPr algn="ctr">
              <a:defRPr>
                <a:solidFill>
                  <a:srgbClr val="000000"/>
                </a:solidFill>
              </a:defRPr>
            </a:lvl1pPr>
          </a:lstStyle>
          <a:p>
            <a:pPr>
              <a:defRPr/>
            </a:pPr>
            <a:fld id="{00B33B25-F22C-4425-952A-2036E2A664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228601" y="1066800"/>
            <a:ext cx="3200400" cy="5029200"/>
          </a:xfrm>
        </p:spPr>
        <p:txBody>
          <a:bodyPr anchor="t"/>
          <a:lstStyle>
            <a:lvl1pPr algn="l">
              <a:defRPr sz="44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228601" y="1066800"/>
            <a:ext cx="3200400" cy="5029200"/>
          </a:xfrm>
        </p:spPr>
        <p:txBody>
          <a:bodyPr anchor="t"/>
          <a:lstStyle>
            <a:lvl1pPr algn="l">
              <a:defRPr sz="44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header bar ">
    <p:spTree>
      <p:nvGrpSpPr>
        <p:cNvPr id="1" name=""/>
        <p:cNvGrpSpPr/>
        <p:nvPr/>
      </p:nvGrpSpPr>
      <p:grpSpPr>
        <a:xfrm>
          <a:off x="0" y="0"/>
          <a:ext cx="0" cy="0"/>
          <a:chOff x="0" y="0"/>
          <a:chExt cx="0" cy="0"/>
        </a:xfrm>
      </p:grpSpPr>
      <p:sp>
        <p:nvSpPr>
          <p:cNvPr id="6" name="Rectangle 5"/>
          <p:cNvSpPr/>
          <p:nvPr userDrawn="1"/>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CC Bar &amp; Logo">
    <p:spTree>
      <p:nvGrpSpPr>
        <p:cNvPr id="1" name=""/>
        <p:cNvGrpSpPr/>
        <p:nvPr/>
      </p:nvGrpSpPr>
      <p:grpSpPr>
        <a:xfrm>
          <a:off x="0" y="0"/>
          <a:ext cx="0" cy="0"/>
          <a:chOff x="0" y="0"/>
          <a:chExt cx="0" cy="0"/>
        </a:xfrm>
      </p:grpSpPr>
      <p:grpSp>
        <p:nvGrpSpPr>
          <p:cNvPr id="17" name="Group 16"/>
          <p:cNvGrpSpPr/>
          <p:nvPr userDrawn="1"/>
        </p:nvGrpSpPr>
        <p:grpSpPr>
          <a:xfrm>
            <a:off x="0" y="364067"/>
            <a:ext cx="9144000" cy="651932"/>
            <a:chOff x="0" y="364067"/>
            <a:chExt cx="9144000" cy="651932"/>
          </a:xfrm>
        </p:grpSpPr>
        <p:sp>
          <p:nvSpPr>
            <p:cNvPr id="12" name="Rectangle 11"/>
            <p:cNvSpPr/>
            <p:nvPr userDrawn="1"/>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16" name="Picture 15" descr="ccc images.jpg"/>
            <p:cNvPicPr>
              <a:picLocks noChangeAspect="1"/>
            </p:cNvPicPr>
            <p:nvPr userDrawn="1"/>
          </p:nvPicPr>
          <p:blipFill>
            <a:blip r:embed="rId2"/>
            <a:stretch>
              <a:fillRect/>
            </a:stretch>
          </p:blipFill>
          <p:spPr>
            <a:xfrm>
              <a:off x="6553200" y="364067"/>
              <a:ext cx="1676400" cy="651932"/>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CC white copy w/logo">
    <p:spTree>
      <p:nvGrpSpPr>
        <p:cNvPr id="1" name=""/>
        <p:cNvGrpSpPr/>
        <p:nvPr/>
      </p:nvGrpSpPr>
      <p:grpSpPr>
        <a:xfrm>
          <a:off x="0" y="0"/>
          <a:ext cx="0" cy="0"/>
          <a:chOff x="0" y="0"/>
          <a:chExt cx="0" cy="0"/>
        </a:xfrm>
      </p:grpSpPr>
      <p:grpSp>
        <p:nvGrpSpPr>
          <p:cNvPr id="7" name="Group 6"/>
          <p:cNvGrpSpPr/>
          <p:nvPr userDrawn="1"/>
        </p:nvGrpSpPr>
        <p:grpSpPr>
          <a:xfrm>
            <a:off x="0" y="335280"/>
            <a:ext cx="9144000" cy="731520"/>
            <a:chOff x="0" y="335280"/>
            <a:chExt cx="9144000" cy="731520"/>
          </a:xfrm>
        </p:grpSpPr>
        <p:sp>
          <p:nvSpPr>
            <p:cNvPr id="4" name="Rectangle 3"/>
            <p:cNvSpPr/>
            <p:nvPr userDrawn="1"/>
          </p:nvSpPr>
          <p:spPr>
            <a:xfrm>
              <a:off x="0" y="457200"/>
              <a:ext cx="9144000" cy="457200"/>
            </a:xfrm>
            <a:prstGeom prst="rect">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lgn="ctr"/>
              <a:r>
                <a:rPr lang="en-US" sz="1800" b="1" dirty="0" smtClean="0">
                  <a:solidFill>
                    <a:schemeClr val="bg1"/>
                  </a:solidFill>
                  <a:latin typeface="Arial" pitchFamily="34" charset="0"/>
                  <a:cs typeface="Arial" pitchFamily="34" charset="0"/>
                </a:rPr>
                <a:t>          </a:t>
              </a:r>
              <a:r>
                <a:rPr lang="en-US" sz="1600" b="1" dirty="0" smtClean="0">
                  <a:solidFill>
                    <a:schemeClr val="bg1"/>
                  </a:solidFill>
                  <a:latin typeface="Arial" pitchFamily="34" charset="0"/>
                  <a:cs typeface="Arial" pitchFamily="34" charset="0"/>
                </a:rPr>
                <a:t>Clatsop Community College</a:t>
              </a:r>
              <a:endParaRPr lang="en-US" sz="1800" b="1" dirty="0">
                <a:solidFill>
                  <a:schemeClr val="bg1"/>
                </a:solidFill>
                <a:latin typeface="Arial" pitchFamily="34" charset="0"/>
                <a:cs typeface="Arial" pitchFamily="34" charset="0"/>
              </a:endParaRPr>
            </a:p>
          </p:txBody>
        </p:sp>
        <p:pic>
          <p:nvPicPr>
            <p:cNvPr id="6" name="Picture 5" descr="203575_156676692397_355157_n.jpg"/>
            <p:cNvPicPr>
              <a:picLocks noChangeAspect="1"/>
            </p:cNvPicPr>
            <p:nvPr userDrawn="1"/>
          </p:nvPicPr>
          <p:blipFill>
            <a:blip r:embed="rId2">
              <a:lum bright="-5000"/>
            </a:blip>
            <a:stretch>
              <a:fillRect/>
            </a:stretch>
          </p:blipFill>
          <p:spPr>
            <a:xfrm>
              <a:off x="8001000" y="335280"/>
              <a:ext cx="862060" cy="731520"/>
            </a:xfrm>
            <a:prstGeom prst="rect">
              <a:avLst/>
            </a:prstGeom>
            <a:ln w="19050" cap="rnd">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6">
                <a:lumMod val="40000"/>
                <a:lumOff val="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rebuchet MS" charset="0"/>
                <a:ea typeface="Trebuchet MS" charset="0"/>
                <a:cs typeface="Trebuchet M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a:ea typeface="ＭＳ Ｐゴシック" pitchFamily="-106" charset="-128"/>
                <a:cs typeface="Trebuchet M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rebuchet MS" pitchFamily="34" charset="0"/>
                <a:cs typeface="+mn-cs"/>
              </a:defRPr>
            </a:lvl1pPr>
          </a:lstStyle>
          <a:p>
            <a:pPr>
              <a:defRPr/>
            </a:pPr>
            <a:fld id="{1D10E812-E03D-48FD-B8B2-D6890985FE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15" r:id="rId8"/>
    <p:sldLayoutId id="2147484509" r:id="rId9"/>
    <p:sldLayoutId id="2147484510" r:id="rId10"/>
    <p:sldLayoutId id="2147484511" r:id="rId11"/>
    <p:sldLayoutId id="2147484512" r:id="rId12"/>
    <p:sldLayoutId id="2147484513" r:id="rId13"/>
    <p:sldLayoutId id="2147484514" r:id="rId14"/>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Trebuchet MS"/>
          <a:ea typeface="ＭＳ Ｐゴシック" pitchFamily="-109" charset="-128"/>
          <a:cs typeface="Trebuchet MS"/>
        </a:defRPr>
      </a:lvl1pPr>
      <a:lvl2pPr algn="ctr" defTabSz="457200" rtl="0" eaLnBrk="0" fontAlgn="base" hangingPunct="0">
        <a:spcBef>
          <a:spcPct val="0"/>
        </a:spcBef>
        <a:spcAft>
          <a:spcPct val="0"/>
        </a:spcAft>
        <a:defRPr sz="4400">
          <a:solidFill>
            <a:schemeClr val="tx1"/>
          </a:solidFill>
          <a:latin typeface="Trebuchet MS" charset="0"/>
          <a:ea typeface="ＭＳ Ｐゴシック" pitchFamily="-109" charset="-128"/>
          <a:cs typeface="Trebuchet MS" pitchFamily="34" charset="0"/>
        </a:defRPr>
      </a:lvl2pPr>
      <a:lvl3pPr algn="ctr" defTabSz="457200" rtl="0" eaLnBrk="0" fontAlgn="base" hangingPunct="0">
        <a:spcBef>
          <a:spcPct val="0"/>
        </a:spcBef>
        <a:spcAft>
          <a:spcPct val="0"/>
        </a:spcAft>
        <a:defRPr sz="4400">
          <a:solidFill>
            <a:schemeClr val="tx1"/>
          </a:solidFill>
          <a:latin typeface="Trebuchet MS" charset="0"/>
          <a:ea typeface="ＭＳ Ｐゴシック" pitchFamily="-109" charset="-128"/>
          <a:cs typeface="Trebuchet MS" pitchFamily="34" charset="0"/>
        </a:defRPr>
      </a:lvl3pPr>
      <a:lvl4pPr algn="ctr" defTabSz="457200" rtl="0" eaLnBrk="0" fontAlgn="base" hangingPunct="0">
        <a:spcBef>
          <a:spcPct val="0"/>
        </a:spcBef>
        <a:spcAft>
          <a:spcPct val="0"/>
        </a:spcAft>
        <a:defRPr sz="4400">
          <a:solidFill>
            <a:schemeClr val="tx1"/>
          </a:solidFill>
          <a:latin typeface="Trebuchet MS" charset="0"/>
          <a:ea typeface="ＭＳ Ｐゴシック" pitchFamily="-109" charset="-128"/>
          <a:cs typeface="Trebuchet MS" pitchFamily="34" charset="0"/>
        </a:defRPr>
      </a:lvl4pPr>
      <a:lvl5pPr algn="ctr" defTabSz="457200" rtl="0" eaLnBrk="0" fontAlgn="base" hangingPunct="0">
        <a:spcBef>
          <a:spcPct val="0"/>
        </a:spcBef>
        <a:spcAft>
          <a:spcPct val="0"/>
        </a:spcAft>
        <a:defRPr sz="4400">
          <a:solidFill>
            <a:schemeClr val="tx1"/>
          </a:solidFill>
          <a:latin typeface="Trebuchet MS" charset="0"/>
          <a:ea typeface="ＭＳ Ｐゴシック" pitchFamily="-109" charset="-128"/>
          <a:cs typeface="Trebuchet MS" pitchFamily="34" charset="0"/>
        </a:defRPr>
      </a:lvl5pPr>
      <a:lvl6pPr marL="4572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rebuchet MS"/>
          <a:ea typeface="ＭＳ Ｐゴシック" pitchFamily="-109" charset="-128"/>
          <a:cs typeface="Trebuchet M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rebuchet MS"/>
          <a:ea typeface="ＭＳ Ｐゴシック" pitchFamily="-109" charset="-128"/>
          <a:cs typeface="Trebuchet M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rebuchet MS"/>
          <a:ea typeface="ＭＳ Ｐゴシック" pitchFamily="-109" charset="-128"/>
          <a:cs typeface="Trebuchet M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rebuchet MS"/>
          <a:ea typeface="ＭＳ Ｐゴシック" pitchFamily="-109" charset="-128"/>
          <a:cs typeface="Trebuchet M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rebuchet MS"/>
          <a:ea typeface="ＭＳ Ｐゴシック" pitchFamily="-109"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lmueller@clatsopcc.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0" y="914400"/>
            <a:ext cx="9144000" cy="457200"/>
          </a:xfrm>
          <a:prstGeom prst="rect">
            <a:avLst/>
          </a:prstGeom>
          <a:solidFill>
            <a:srgbClr val="006600">
              <a:alpha val="75000"/>
            </a:srgbClr>
          </a:solidFill>
        </p:spPr>
        <p:txBody>
          <a:bodyPr wrap="square" rtlCol="0">
            <a:spAutoFit/>
          </a:bodyPr>
          <a:lstStyle/>
          <a:p>
            <a:endParaRPr lang="en-US" dirty="0"/>
          </a:p>
        </p:txBody>
      </p:sp>
      <p:pic>
        <p:nvPicPr>
          <p:cNvPr id="12" name="Picture 11" descr="jpg exportsSEASIDE 2012.jpg"/>
          <p:cNvPicPr>
            <a:picLocks noChangeAspect="1"/>
          </p:cNvPicPr>
          <p:nvPr/>
        </p:nvPicPr>
        <p:blipFill>
          <a:blip r:embed="rId3">
            <a:clrChange>
              <a:clrFrom>
                <a:srgbClr val="F4F4F4"/>
              </a:clrFrom>
              <a:clrTo>
                <a:srgbClr val="F4F4F4">
                  <a:alpha val="0"/>
                </a:srgbClr>
              </a:clrTo>
            </a:clrChange>
          </a:blip>
          <a:srcRect b="8889"/>
          <a:stretch>
            <a:fillRect/>
          </a:stretch>
        </p:blipFill>
        <p:spPr>
          <a:xfrm>
            <a:off x="0" y="609600"/>
            <a:ext cx="9144000" cy="6248400"/>
          </a:xfrm>
          <a:prstGeom prst="rect">
            <a:avLst/>
          </a:prstGeom>
        </p:spPr>
      </p:pic>
      <p:pic>
        <p:nvPicPr>
          <p:cNvPr id="14" name="Picture 13" descr="ccc images.jpg"/>
          <p:cNvPicPr>
            <a:picLocks noChangeAspect="1"/>
          </p:cNvPicPr>
          <p:nvPr/>
        </p:nvPicPr>
        <p:blipFill>
          <a:blip r:embed="rId4">
            <a:clrChange>
              <a:clrFrom>
                <a:srgbClr val="FDFFFE"/>
              </a:clrFrom>
              <a:clrTo>
                <a:srgbClr val="FDFFFE">
                  <a:alpha val="0"/>
                </a:srgbClr>
              </a:clrTo>
            </a:clrChange>
          </a:blip>
          <a:stretch>
            <a:fillRect/>
          </a:stretch>
        </p:blipFill>
        <p:spPr>
          <a:xfrm>
            <a:off x="152400" y="114300"/>
            <a:ext cx="2057400" cy="800100"/>
          </a:xfrm>
          <a:prstGeom prst="rect">
            <a:avLst/>
          </a:prstGeom>
        </p:spPr>
      </p:pic>
      <p:sp>
        <p:nvSpPr>
          <p:cNvPr id="15364" name="Title 1"/>
          <p:cNvSpPr>
            <a:spLocks noGrp="1"/>
          </p:cNvSpPr>
          <p:nvPr>
            <p:ph type="title" idx="4294967295"/>
          </p:nvPr>
        </p:nvSpPr>
        <p:spPr>
          <a:xfrm>
            <a:off x="381000" y="1676400"/>
            <a:ext cx="3657600" cy="4419600"/>
          </a:xfrm>
        </p:spPr>
        <p:txBody>
          <a:bodyPr/>
          <a:lstStyle/>
          <a:p>
            <a:pPr algn="l" eaLnBrk="1" hangingPunct="1"/>
            <a:r>
              <a:rPr lang="en-US" sz="4800" b="1" dirty="0" smtClean="0">
                <a:latin typeface="Trebuchet MS" pitchFamily="34" charset="0"/>
                <a:ea typeface="ＭＳ Ｐゴシック" pitchFamily="34" charset="-128"/>
                <a:cs typeface="Trebuchet MS" pitchFamily="34" charset="0"/>
              </a:rPr>
              <a:t>Paying for an education beyond high school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1600200"/>
            <a:ext cx="7102474" cy="1143000"/>
          </a:xfrm>
        </p:spPr>
        <p:txBody>
          <a:bodyPr/>
          <a:lstStyle/>
          <a:p>
            <a:pPr algn="ct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Types of Financial Aid</a:t>
            </a:r>
          </a:p>
        </p:txBody>
      </p:sp>
      <p:sp>
        <p:nvSpPr>
          <p:cNvPr id="26627" name="Rectangle 3"/>
          <p:cNvSpPr>
            <a:spLocks noGrp="1" noChangeArrowheads="1"/>
          </p:cNvSpPr>
          <p:nvPr>
            <p:ph type="body" idx="1"/>
          </p:nvPr>
        </p:nvSpPr>
        <p:spPr>
          <a:xfrm>
            <a:off x="914400" y="3124200"/>
            <a:ext cx="7407275" cy="1905000"/>
          </a:xfrm>
        </p:spPr>
        <p:txBody>
          <a:bodyPr numCol="2"/>
          <a:lstStyle/>
          <a:p>
            <a:pPr eaLnBrk="1" hangingPunct="1">
              <a:spcBef>
                <a:spcPct val="100000"/>
              </a:spcBef>
            </a:pPr>
            <a:r>
              <a:rPr lang="en-US" dirty="0" smtClean="0">
                <a:latin typeface="Trebuchet MS" pitchFamily="34" charset="0"/>
                <a:ea typeface="ＭＳ Ｐゴシック" pitchFamily="34" charset="-128"/>
                <a:cs typeface="Trebuchet MS" pitchFamily="34" charset="0"/>
              </a:rPr>
              <a:t>Scholarships</a:t>
            </a:r>
          </a:p>
          <a:p>
            <a:pPr eaLnBrk="1" hangingPunct="1">
              <a:spcBef>
                <a:spcPct val="100000"/>
              </a:spcBef>
            </a:pPr>
            <a:r>
              <a:rPr lang="en-US" dirty="0" smtClean="0">
                <a:latin typeface="Trebuchet MS" pitchFamily="34" charset="0"/>
                <a:ea typeface="ＭＳ Ｐゴシック" pitchFamily="34" charset="-128"/>
                <a:cs typeface="Trebuchet MS" pitchFamily="34" charset="0"/>
              </a:rPr>
              <a:t>Grants</a:t>
            </a:r>
          </a:p>
          <a:p>
            <a:pPr eaLnBrk="1" hangingPunct="1">
              <a:spcBef>
                <a:spcPct val="100000"/>
              </a:spcBef>
            </a:pPr>
            <a:r>
              <a:rPr lang="en-US" dirty="0" smtClean="0">
                <a:latin typeface="Trebuchet MS" pitchFamily="34" charset="0"/>
                <a:ea typeface="ＭＳ Ｐゴシック" pitchFamily="34" charset="-128"/>
                <a:cs typeface="Trebuchet MS" pitchFamily="34" charset="0"/>
              </a:rPr>
              <a:t>Loans</a:t>
            </a:r>
          </a:p>
          <a:p>
            <a:pPr eaLnBrk="1" hangingPunct="1">
              <a:spcBef>
                <a:spcPct val="100000"/>
              </a:spcBef>
            </a:pPr>
            <a:r>
              <a:rPr lang="en-US" dirty="0" smtClean="0">
                <a:latin typeface="Trebuchet MS" pitchFamily="34" charset="0"/>
                <a:ea typeface="ＭＳ Ｐゴシック" pitchFamily="34" charset="-128"/>
                <a:cs typeface="Trebuchet MS" pitchFamily="34" charset="0"/>
              </a:rPr>
              <a:t>Employment</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43000" y="1371600"/>
            <a:ext cx="70104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Scholarships</a:t>
            </a:r>
          </a:p>
        </p:txBody>
      </p:sp>
      <p:sp>
        <p:nvSpPr>
          <p:cNvPr id="27651" name="Rectangle 3"/>
          <p:cNvSpPr>
            <a:spLocks noGrp="1" noChangeArrowheads="1"/>
          </p:cNvSpPr>
          <p:nvPr>
            <p:ph type="body" idx="1"/>
          </p:nvPr>
        </p:nvSpPr>
        <p:spPr>
          <a:xfrm>
            <a:off x="838200" y="2514600"/>
            <a:ext cx="7315200" cy="3581400"/>
          </a:xfrm>
        </p:spPr>
        <p:txBody>
          <a:bodyPr/>
          <a:lstStyle/>
          <a:p>
            <a:pPr marL="347663" indent="-347663" eaLnBrk="1" hangingPunct="1">
              <a:spcBef>
                <a:spcPct val="100000"/>
              </a:spcBef>
            </a:pPr>
            <a:r>
              <a:rPr lang="en-US" dirty="0" smtClean="0">
                <a:latin typeface="Trebuchet MS" pitchFamily="34" charset="0"/>
                <a:ea typeface="ＭＳ Ｐゴシック" pitchFamily="34" charset="-128"/>
                <a:cs typeface="Trebuchet MS" pitchFamily="34" charset="0"/>
              </a:rPr>
              <a:t>Money that does not have to be paid back</a:t>
            </a:r>
          </a:p>
          <a:p>
            <a:pPr marL="347663" indent="-347663" eaLnBrk="1" hangingPunct="1">
              <a:spcBef>
                <a:spcPct val="100000"/>
              </a:spcBef>
            </a:pPr>
            <a:r>
              <a:rPr lang="en-US" dirty="0" smtClean="0">
                <a:latin typeface="Trebuchet MS" pitchFamily="34" charset="0"/>
                <a:ea typeface="ＭＳ Ｐゴシック" pitchFamily="34" charset="-128"/>
                <a:cs typeface="Trebuchet MS" pitchFamily="34" charset="0"/>
              </a:rPr>
              <a:t>Awarded on the  basis of merit, skill, or unique characteristic</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19200" y="1371600"/>
            <a:ext cx="76962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Grants</a:t>
            </a:r>
          </a:p>
        </p:txBody>
      </p:sp>
      <p:sp>
        <p:nvSpPr>
          <p:cNvPr id="28675" name="Rectangle 3"/>
          <p:cNvSpPr>
            <a:spLocks noGrp="1" noChangeArrowheads="1"/>
          </p:cNvSpPr>
          <p:nvPr>
            <p:ph type="body" idx="1"/>
          </p:nvPr>
        </p:nvSpPr>
        <p:spPr>
          <a:xfrm>
            <a:off x="914400" y="2438400"/>
            <a:ext cx="7848600" cy="3276600"/>
          </a:xfrm>
        </p:spPr>
        <p:txBody>
          <a:bodyPr/>
          <a:lstStyle/>
          <a:p>
            <a:pPr marL="347663" indent="-347663" eaLnBrk="1" hangingPunct="1">
              <a:spcBef>
                <a:spcPct val="100000"/>
              </a:spcBef>
            </a:pPr>
            <a:r>
              <a:rPr lang="en-US" dirty="0" smtClean="0">
                <a:latin typeface="Trebuchet MS" pitchFamily="34" charset="0"/>
                <a:ea typeface="ＭＳ Ｐゴシック" pitchFamily="34" charset="-128"/>
                <a:cs typeface="Trebuchet MS" pitchFamily="34" charset="0"/>
              </a:rPr>
              <a:t>Money that</a:t>
            </a:r>
            <a:r>
              <a:rPr lang="en-US" dirty="0" smtClean="0">
                <a:solidFill>
                  <a:srgbClr val="CC0099"/>
                </a:solidFill>
                <a:latin typeface="Trebuchet MS" pitchFamily="34" charset="0"/>
                <a:ea typeface="ＭＳ Ｐゴシック" pitchFamily="34" charset="-128"/>
                <a:cs typeface="Trebuchet MS" pitchFamily="34" charset="0"/>
              </a:rPr>
              <a:t> </a:t>
            </a:r>
            <a:r>
              <a:rPr lang="en-US" dirty="0" smtClean="0">
                <a:latin typeface="Trebuchet MS" pitchFamily="34" charset="0"/>
                <a:ea typeface="ＭＳ Ｐゴシック" pitchFamily="34" charset="-128"/>
                <a:cs typeface="Trebuchet MS" pitchFamily="34" charset="0"/>
              </a:rPr>
              <a:t>does not have to be paid back</a:t>
            </a:r>
          </a:p>
          <a:p>
            <a:pPr marL="347663" indent="-347663" eaLnBrk="1" hangingPunct="1">
              <a:spcBef>
                <a:spcPct val="100000"/>
              </a:spcBef>
            </a:pPr>
            <a:r>
              <a:rPr lang="en-US" dirty="0" smtClean="0">
                <a:latin typeface="Trebuchet MS" pitchFamily="34" charset="0"/>
                <a:ea typeface="ＭＳ Ｐゴシック" pitchFamily="34" charset="-128"/>
                <a:cs typeface="Trebuchet MS" pitchFamily="34" charset="0"/>
              </a:rPr>
              <a:t>Usually awarded on the basis of financial need</a:t>
            </a:r>
          </a:p>
          <a:p>
            <a:pPr marL="347663" indent="-347663" eaLnBrk="1" hangingPunct="1">
              <a:spcBef>
                <a:spcPct val="100000"/>
              </a:spcBef>
              <a:buFontTx/>
              <a:buNone/>
            </a:pPr>
            <a:endParaRPr lang="en-US" dirty="0" smtClean="0">
              <a:latin typeface="Trebuchet MS" pitchFamily="34" charset="0"/>
              <a:ea typeface="ＭＳ Ｐゴシック" pitchFamily="34" charset="-128"/>
              <a:cs typeface="Trebuchet MS" pitchFamily="34" charset="0"/>
            </a:endParaRP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19200" y="1371600"/>
            <a:ext cx="69342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Loans</a:t>
            </a:r>
          </a:p>
        </p:txBody>
      </p:sp>
      <p:sp>
        <p:nvSpPr>
          <p:cNvPr id="29699" name="Rectangle 3"/>
          <p:cNvSpPr>
            <a:spLocks noGrp="1" noChangeArrowheads="1"/>
          </p:cNvSpPr>
          <p:nvPr>
            <p:ph type="body" idx="1"/>
          </p:nvPr>
        </p:nvSpPr>
        <p:spPr>
          <a:xfrm>
            <a:off x="914399" y="2514600"/>
            <a:ext cx="7407275" cy="4191000"/>
          </a:xfrm>
        </p:spPr>
        <p:txBody>
          <a:bodyPr/>
          <a:lstStyle/>
          <a:p>
            <a:pPr eaLnBrk="1" hangingPunct="1">
              <a:spcAft>
                <a:spcPct val="30000"/>
              </a:spcAft>
            </a:pPr>
            <a:r>
              <a:rPr lang="en-US" dirty="0" smtClean="0">
                <a:latin typeface="Trebuchet MS" pitchFamily="34" charset="0"/>
                <a:ea typeface="ＭＳ Ｐゴシック" pitchFamily="34" charset="-128"/>
                <a:cs typeface="Trebuchet MS" pitchFamily="34" charset="0"/>
              </a:rPr>
              <a:t>Money students and parents borrow to help pay college expenses </a:t>
            </a:r>
          </a:p>
          <a:p>
            <a:pPr eaLnBrk="1" hangingPunct="1">
              <a:spcAft>
                <a:spcPct val="30000"/>
              </a:spcAft>
            </a:pPr>
            <a:r>
              <a:rPr lang="en-US" dirty="0" smtClean="0">
                <a:latin typeface="Trebuchet MS" pitchFamily="34" charset="0"/>
                <a:ea typeface="ＭＳ Ｐゴシック" pitchFamily="34" charset="-128"/>
                <a:cs typeface="Trebuchet MS" pitchFamily="34" charset="0"/>
              </a:rPr>
              <a:t>Repayment usually begins after education is finished</a:t>
            </a:r>
          </a:p>
          <a:p>
            <a:pPr eaLnBrk="1" hangingPunct="1">
              <a:spcAft>
                <a:spcPct val="30000"/>
              </a:spcAft>
            </a:pPr>
            <a:r>
              <a:rPr lang="en-US" dirty="0" smtClean="0">
                <a:latin typeface="Trebuchet MS" pitchFamily="34" charset="0"/>
                <a:ea typeface="ＭＳ Ｐゴシック" pitchFamily="34" charset="-128"/>
                <a:cs typeface="Trebuchet MS" pitchFamily="34" charset="0"/>
              </a:rPr>
              <a:t>Only borrow what is really needed</a:t>
            </a:r>
          </a:p>
          <a:p>
            <a:pPr eaLnBrk="1" hangingPunct="1">
              <a:spcAft>
                <a:spcPct val="30000"/>
              </a:spcAft>
            </a:pPr>
            <a:r>
              <a:rPr lang="en-US" dirty="0" smtClean="0">
                <a:latin typeface="Trebuchet MS" pitchFamily="34" charset="0"/>
                <a:ea typeface="ＭＳ Ｐゴシック" pitchFamily="34" charset="-128"/>
                <a:cs typeface="Trebuchet MS" pitchFamily="34" charset="0"/>
              </a:rPr>
              <a:t>Look at loans as an investment in the future</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1371600"/>
            <a:ext cx="78486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Employment</a:t>
            </a:r>
          </a:p>
        </p:txBody>
      </p:sp>
      <p:sp>
        <p:nvSpPr>
          <p:cNvPr id="14339" name="Rectangle 3"/>
          <p:cNvSpPr>
            <a:spLocks noGrp="1" noChangeArrowheads="1"/>
          </p:cNvSpPr>
          <p:nvPr>
            <p:ph type="body" idx="1"/>
          </p:nvPr>
        </p:nvSpPr>
        <p:spPr>
          <a:xfrm>
            <a:off x="990600" y="2514600"/>
            <a:ext cx="7331075" cy="3505200"/>
          </a:xfrm>
        </p:spPr>
        <p:txBody>
          <a:bodyPr/>
          <a:lstStyle/>
          <a:p>
            <a:pPr marL="0" indent="0" eaLnBrk="1" hangingPunct="1">
              <a:spcAft>
                <a:spcPct val="50000"/>
              </a:spcAft>
              <a:buFontTx/>
              <a:buNone/>
              <a:defRPr/>
            </a:pPr>
            <a:r>
              <a:rPr lang="en-US" dirty="0" smtClean="0"/>
              <a:t>Allows student to earn money to help pay educational costs</a:t>
            </a:r>
          </a:p>
          <a:p>
            <a:pPr marL="282575" indent="-341313" eaLnBrk="1" hangingPunct="1">
              <a:spcAft>
                <a:spcPct val="50000"/>
              </a:spcAft>
              <a:defRPr/>
            </a:pPr>
            <a:r>
              <a:rPr lang="en-US" dirty="0" smtClean="0"/>
              <a:t>A paycheck</a:t>
            </a:r>
          </a:p>
          <a:p>
            <a:pPr marL="282575" indent="-341313" eaLnBrk="1" hangingPunct="1">
              <a:spcAft>
                <a:spcPct val="30000"/>
              </a:spcAft>
              <a:defRPr/>
            </a:pPr>
            <a:r>
              <a:rPr lang="en-US" dirty="0" smtClean="0"/>
              <a:t>Non-monetary compensation, such as room and board</a:t>
            </a:r>
          </a:p>
          <a:p>
            <a:pPr eaLnBrk="1" hangingPunct="1">
              <a:buFontTx/>
              <a:buNone/>
              <a:defRPr/>
            </a:pPr>
            <a:endParaRPr lang="en-US" dirty="0" smtClean="0"/>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199" y="1371600"/>
            <a:ext cx="7696199"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Sources of Financial Aid</a:t>
            </a:r>
          </a:p>
        </p:txBody>
      </p:sp>
      <p:sp>
        <p:nvSpPr>
          <p:cNvPr id="32771" name="Rectangle 3"/>
          <p:cNvSpPr>
            <a:spLocks noGrp="1" noChangeArrowheads="1"/>
          </p:cNvSpPr>
          <p:nvPr>
            <p:ph type="body" idx="1"/>
          </p:nvPr>
        </p:nvSpPr>
        <p:spPr>
          <a:xfrm>
            <a:off x="914399" y="2514600"/>
            <a:ext cx="7407275" cy="3581400"/>
          </a:xfrm>
        </p:spPr>
        <p:txBody>
          <a:bodyPr/>
          <a:lstStyle/>
          <a:p>
            <a:pPr eaLnBrk="1" hangingPunct="1">
              <a:spcAft>
                <a:spcPct val="50000"/>
              </a:spcAft>
            </a:pPr>
            <a:r>
              <a:rPr lang="en-US" dirty="0" smtClean="0">
                <a:latin typeface="Trebuchet MS" pitchFamily="34" charset="0"/>
                <a:ea typeface="ＭＳ Ｐゴシック" pitchFamily="34" charset="-128"/>
                <a:cs typeface="Trebuchet MS" pitchFamily="34" charset="0"/>
              </a:rPr>
              <a:t>Federal government</a:t>
            </a:r>
          </a:p>
          <a:p>
            <a:pPr eaLnBrk="1" hangingPunct="1">
              <a:spcAft>
                <a:spcPct val="50000"/>
              </a:spcAft>
            </a:pPr>
            <a:r>
              <a:rPr lang="en-US" dirty="0" smtClean="0">
                <a:latin typeface="Trebuchet MS" pitchFamily="34" charset="0"/>
                <a:ea typeface="ＭＳ Ｐゴシック" pitchFamily="34" charset="-128"/>
                <a:cs typeface="Trebuchet MS" pitchFamily="34" charset="0"/>
              </a:rPr>
              <a:t>States</a:t>
            </a:r>
          </a:p>
          <a:p>
            <a:pPr eaLnBrk="1" hangingPunct="1">
              <a:spcAft>
                <a:spcPct val="50000"/>
              </a:spcAft>
            </a:pPr>
            <a:r>
              <a:rPr lang="en-US" dirty="0" smtClean="0">
                <a:latin typeface="Trebuchet MS" pitchFamily="34" charset="0"/>
                <a:ea typeface="ＭＳ Ｐゴシック" pitchFamily="34" charset="-128"/>
                <a:cs typeface="Trebuchet MS" pitchFamily="34" charset="0"/>
              </a:rPr>
              <a:t>Private sources including colleges</a:t>
            </a:r>
          </a:p>
          <a:p>
            <a:pPr eaLnBrk="1" hangingPunct="1">
              <a:spcAft>
                <a:spcPct val="50000"/>
              </a:spcAft>
            </a:pPr>
            <a:r>
              <a:rPr lang="en-US" dirty="0" smtClean="0">
                <a:latin typeface="Trebuchet MS" pitchFamily="34" charset="0"/>
                <a:ea typeface="ＭＳ Ｐゴシック" pitchFamily="34" charset="-128"/>
                <a:cs typeface="Trebuchet MS" pitchFamily="34" charset="0"/>
              </a:rPr>
              <a:t>Civic organizations and churches</a:t>
            </a:r>
          </a:p>
          <a:p>
            <a:pPr eaLnBrk="1" hangingPunct="1">
              <a:spcAft>
                <a:spcPct val="50000"/>
              </a:spcAft>
            </a:pPr>
            <a:r>
              <a:rPr lang="en-US" dirty="0" smtClean="0">
                <a:latin typeface="Trebuchet MS" pitchFamily="34" charset="0"/>
                <a:ea typeface="ＭＳ Ｐゴシック" pitchFamily="34" charset="-128"/>
                <a:cs typeface="Trebuchet MS" pitchFamily="34" charset="0"/>
              </a:rPr>
              <a:t>Employers</a:t>
            </a:r>
          </a:p>
        </p:txBody>
      </p:sp>
      <p:grpSp>
        <p:nvGrpSpPr>
          <p:cNvPr id="2"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pic>
        <p:nvPicPr>
          <p:cNvPr id="9" name="Picture 5" descr="Student Aid Figure 02A.png"/>
          <p:cNvPicPr>
            <a:picLocks noChangeAspect="1"/>
          </p:cNvPicPr>
          <p:nvPr/>
        </p:nvPicPr>
        <p:blipFill>
          <a:blip r:embed="rId4"/>
          <a:srcRect/>
          <a:stretch>
            <a:fillRect/>
          </a:stretch>
        </p:blipFill>
        <p:spPr bwMode="auto">
          <a:xfrm>
            <a:off x="274638" y="1676400"/>
            <a:ext cx="8594725" cy="4495800"/>
          </a:xfrm>
          <a:prstGeom prst="rect">
            <a:avLst/>
          </a:prstGeom>
          <a:noFill/>
          <a:ln w="9525">
            <a:noFill/>
            <a:miter lim="800000"/>
            <a:headEnd/>
            <a:tailEnd/>
          </a:ln>
        </p:spPr>
      </p:pic>
      <p:sp>
        <p:nvSpPr>
          <p:cNvPr id="10" name="Title 1"/>
          <p:cNvSpPr>
            <a:spLocks noGrp="1"/>
          </p:cNvSpPr>
          <p:nvPr>
            <p:ph type="title"/>
          </p:nvPr>
        </p:nvSpPr>
        <p:spPr>
          <a:xfrm>
            <a:off x="504825" y="914400"/>
            <a:ext cx="8229600" cy="609600"/>
          </a:xfrm>
        </p:spPr>
        <p:txBody>
          <a:bodyPr/>
          <a:lstStyle/>
          <a:p>
            <a:pPr algn="ctr"/>
            <a:r>
              <a:rPr lang="en-US" sz="2400" b="1" dirty="0" smtClean="0">
                <a:solidFill>
                  <a:schemeClr val="accent6">
                    <a:lumMod val="75000"/>
                  </a:schemeClr>
                </a:solidFill>
                <a:latin typeface="Trebuchet MS" pitchFamily="34" charset="0"/>
                <a:ea typeface="ＭＳ Ｐゴシック" pitchFamily="34" charset="-128"/>
                <a:cs typeface="Trebuchet MS" pitchFamily="34" charset="0"/>
              </a:rPr>
              <a:t>Undergraduate Student Aid (in Billions), 2013-14</a:t>
            </a:r>
          </a:p>
        </p:txBody>
      </p:sp>
      <p:sp>
        <p:nvSpPr>
          <p:cNvPr id="11" name="Text Placeholder 2"/>
          <p:cNvSpPr txBox="1">
            <a:spLocks/>
          </p:cNvSpPr>
          <p:nvPr/>
        </p:nvSpPr>
        <p:spPr bwMode="auto">
          <a:xfrm>
            <a:off x="457200" y="6248400"/>
            <a:ext cx="8229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Helvetica" pitchFamily="34" charset="0"/>
                <a:ea typeface="ＭＳ Ｐゴシック" pitchFamily="34" charset="-128"/>
                <a:cs typeface="Helvetica" pitchFamily="34" charset="0"/>
              </a:rPr>
              <a:t>SOURCE: The College Board, </a:t>
            </a:r>
            <a:r>
              <a:rPr kumimoji="0" lang="en-US" sz="1200" b="0" i="1" u="none" strike="noStrike" kern="1200" cap="none" spc="0" normalizeH="0" baseline="0" noProof="0" dirty="0" smtClean="0">
                <a:ln>
                  <a:noFill/>
                </a:ln>
                <a:solidFill>
                  <a:srgbClr val="000000"/>
                </a:solidFill>
                <a:effectLst/>
                <a:uLnTx/>
                <a:uFillTx/>
                <a:latin typeface="Helvetica" pitchFamily="34" charset="0"/>
                <a:ea typeface="ＭＳ Ｐゴシック" pitchFamily="34" charset="-128"/>
                <a:cs typeface="Helvetica" pitchFamily="34" charset="0"/>
              </a:rPr>
              <a:t>Trends in Student Aid 2014, </a:t>
            </a:r>
            <a:r>
              <a:rPr kumimoji="0" lang="en-US" sz="1200" b="0" i="0" u="none" strike="noStrike" kern="1200" cap="none" spc="0" normalizeH="0" baseline="0" noProof="0" dirty="0" smtClean="0">
                <a:ln>
                  <a:noFill/>
                </a:ln>
                <a:solidFill>
                  <a:srgbClr val="000000"/>
                </a:solidFill>
                <a:effectLst/>
                <a:uLnTx/>
                <a:uFillTx/>
                <a:latin typeface="Helvetica" pitchFamily="34" charset="0"/>
                <a:ea typeface="ＭＳ Ｐゴシック" pitchFamily="34" charset="-128"/>
                <a:cs typeface="Helvetica" pitchFamily="34" charset="0"/>
              </a:rPr>
              <a:t>Figure 2A.</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19199" y="1409700"/>
            <a:ext cx="7696199"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Federal Government</a:t>
            </a:r>
          </a:p>
        </p:txBody>
      </p:sp>
      <p:sp>
        <p:nvSpPr>
          <p:cNvPr id="33795" name="Rectangle 3"/>
          <p:cNvSpPr>
            <a:spLocks noGrp="1" noChangeArrowheads="1"/>
          </p:cNvSpPr>
          <p:nvPr>
            <p:ph type="body" idx="1"/>
          </p:nvPr>
        </p:nvSpPr>
        <p:spPr>
          <a:xfrm>
            <a:off x="914399" y="2590800"/>
            <a:ext cx="7407275" cy="3505200"/>
          </a:xfrm>
        </p:spPr>
        <p:txBody>
          <a:bodyPr/>
          <a:lstStyle/>
          <a:p>
            <a:pPr eaLnBrk="1" hangingPunct="1">
              <a:spcBef>
                <a:spcPct val="100000"/>
              </a:spcBef>
            </a:pPr>
            <a:r>
              <a:rPr lang="en-US" dirty="0" smtClean="0">
                <a:latin typeface="Trebuchet MS" pitchFamily="34" charset="0"/>
                <a:ea typeface="ＭＳ Ｐゴシック" pitchFamily="34" charset="-128"/>
                <a:cs typeface="Trebuchet MS" pitchFamily="34" charset="0"/>
              </a:rPr>
              <a:t>Largest source of student financial aid</a:t>
            </a:r>
          </a:p>
          <a:p>
            <a:pPr eaLnBrk="1" hangingPunct="1">
              <a:spcBef>
                <a:spcPct val="100000"/>
              </a:spcBef>
            </a:pPr>
            <a:r>
              <a:rPr lang="en-US" dirty="0">
                <a:latin typeface="Trebuchet MS" pitchFamily="34" charset="0"/>
                <a:ea typeface="ＭＳ Ｐゴシック" pitchFamily="34" charset="-128"/>
                <a:cs typeface="Trebuchet MS" pitchFamily="34" charset="0"/>
              </a:rPr>
              <a:t>A</a:t>
            </a:r>
            <a:r>
              <a:rPr lang="en-US" dirty="0" smtClean="0">
                <a:latin typeface="Trebuchet MS" pitchFamily="34" charset="0"/>
                <a:ea typeface="ＭＳ Ｐゴシック" pitchFamily="34" charset="-128"/>
                <a:cs typeface="Trebuchet MS" pitchFamily="34" charset="0"/>
              </a:rPr>
              <a:t>warded primarily on the basis of financial need</a:t>
            </a:r>
          </a:p>
          <a:p>
            <a:pPr eaLnBrk="1" hangingPunct="1">
              <a:spcBef>
                <a:spcPct val="100000"/>
              </a:spcBef>
            </a:pPr>
            <a:r>
              <a:rPr lang="en-US" dirty="0" smtClean="0">
                <a:latin typeface="Trebuchet MS" pitchFamily="34" charset="0"/>
                <a:ea typeface="ＭＳ Ｐゴシック" pitchFamily="34" charset="-128"/>
                <a:cs typeface="Trebuchet MS" pitchFamily="34" charset="0"/>
              </a:rPr>
              <a:t>Must apply every year using the Free Application for Federal Student Aid (FAFSA)</a:t>
            </a:r>
          </a:p>
          <a:p>
            <a:pPr eaLnBrk="1" hangingPunct="1">
              <a:spcBef>
                <a:spcPct val="100000"/>
              </a:spcBef>
              <a:buFontTx/>
              <a:buNone/>
            </a:pPr>
            <a:endParaRPr lang="en-US" dirty="0" smtClean="0">
              <a:latin typeface="Trebuchet MS" pitchFamily="34" charset="0"/>
              <a:ea typeface="ＭＳ Ｐゴシック" pitchFamily="34" charset="-128"/>
              <a:cs typeface="Trebuchet MS" pitchFamily="34" charset="0"/>
            </a:endParaRP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1676400"/>
            <a:ext cx="8305800" cy="838200"/>
          </a:xfrm>
        </p:spPr>
        <p:txBody>
          <a:bodyPr/>
          <a:lstStyle/>
          <a:p>
            <a:pPr algn="ct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Types of Federal financial aid</a:t>
            </a:r>
          </a:p>
        </p:txBody>
      </p:sp>
      <p:sp>
        <p:nvSpPr>
          <p:cNvPr id="34819" name="Slide Number Placeholder 9"/>
          <p:cNvSpPr>
            <a:spLocks noGrp="1"/>
          </p:cNvSpPr>
          <p:nvPr>
            <p:ph type="sldNum" sz="quarter" idx="10"/>
          </p:nvPr>
        </p:nvSpPr>
        <p:spPr bwMode="auto">
          <a:noFill/>
          <a:ln>
            <a:miter lim="800000"/>
            <a:headEnd/>
            <a:tailEnd/>
          </a:ln>
        </p:spPr>
        <p:txBody>
          <a:bodyPr/>
          <a:lstStyle/>
          <a:p>
            <a:fld id="{7F73A056-7E19-499B-A2DA-01876B9E10C0}" type="slidenum">
              <a:rPr lang="en-US" smtClean="0">
                <a:solidFill>
                  <a:schemeClr val="tx1"/>
                </a:solidFill>
              </a:rPr>
              <a:pPr/>
              <a:t>18</a:t>
            </a:fld>
            <a:endParaRPr lang="en-US" smtClean="0">
              <a:solidFill>
                <a:schemeClr val="tx1"/>
              </a:solidFill>
            </a:endParaRPr>
          </a:p>
        </p:txBody>
      </p:sp>
      <p:grpSp>
        <p:nvGrpSpPr>
          <p:cNvPr id="6" name="Group 5"/>
          <p:cNvGrpSpPr/>
          <p:nvPr/>
        </p:nvGrpSpPr>
        <p:grpSpPr>
          <a:xfrm>
            <a:off x="0" y="304800"/>
            <a:ext cx="9144000" cy="651932"/>
            <a:chOff x="0" y="364067"/>
            <a:chExt cx="9144000" cy="651932"/>
          </a:xfrm>
        </p:grpSpPr>
        <p:sp>
          <p:nvSpPr>
            <p:cNvPr id="8" name="Rectangle 7"/>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9" name="Picture 8" descr="ccc images.jpg"/>
            <p:cNvPicPr>
              <a:picLocks noChangeAspect="1"/>
            </p:cNvPicPr>
            <p:nvPr/>
          </p:nvPicPr>
          <p:blipFill>
            <a:blip r:embed="rId3"/>
            <a:stretch>
              <a:fillRect/>
            </a:stretch>
          </p:blipFill>
          <p:spPr>
            <a:xfrm>
              <a:off x="6553200" y="364067"/>
              <a:ext cx="1676400" cy="651932"/>
            </a:xfrm>
            <a:prstGeom prst="rect">
              <a:avLst/>
            </a:prstGeom>
          </p:spPr>
        </p:pic>
      </p:grpSp>
      <p:sp>
        <p:nvSpPr>
          <p:cNvPr id="12" name="TextBox 11"/>
          <p:cNvSpPr txBox="1"/>
          <p:nvPr/>
        </p:nvSpPr>
        <p:spPr>
          <a:xfrm>
            <a:off x="914400" y="3581400"/>
            <a:ext cx="7315200" cy="1600200"/>
          </a:xfrm>
          <a:prstGeom prst="rect">
            <a:avLst/>
          </a:prstGeom>
          <a:noFill/>
          <a:ln>
            <a:solidFill>
              <a:schemeClr val="tx1">
                <a:lumMod val="50000"/>
                <a:lumOff val="50000"/>
              </a:schemeClr>
            </a:solidFill>
          </a:ln>
        </p:spPr>
        <p:txBody>
          <a:bodyPr wrap="square" numCol="2" rtlCol="0">
            <a:noAutofit/>
          </a:bodyPr>
          <a:lstStyle/>
          <a:p>
            <a:pPr>
              <a:buFont typeface="Wingdings" pitchFamily="2" charset="2"/>
              <a:buChar char="§"/>
            </a:pPr>
            <a:r>
              <a:rPr lang="en-US" dirty="0" smtClean="0"/>
              <a:t> Pell Grant</a:t>
            </a:r>
          </a:p>
          <a:p>
            <a:pPr>
              <a:buFont typeface="Wingdings" pitchFamily="2" charset="2"/>
              <a:buChar char="§"/>
            </a:pPr>
            <a:r>
              <a:rPr lang="en-US" dirty="0" smtClean="0"/>
              <a:t> SEOG</a:t>
            </a:r>
          </a:p>
          <a:p>
            <a:pPr>
              <a:buFont typeface="Wingdings" pitchFamily="2" charset="2"/>
              <a:buChar char="§"/>
            </a:pPr>
            <a:r>
              <a:rPr lang="en-US" dirty="0" smtClean="0"/>
              <a:t> Work-Study</a:t>
            </a:r>
          </a:p>
          <a:p>
            <a:pPr>
              <a:buFont typeface="Wingdings" pitchFamily="2" charset="2"/>
              <a:buChar char="§"/>
            </a:pPr>
            <a:r>
              <a:rPr lang="en-US" dirty="0" smtClean="0"/>
              <a:t> Perkins Loan</a:t>
            </a:r>
          </a:p>
          <a:p>
            <a:pPr>
              <a:buFont typeface="Wingdings" pitchFamily="2" charset="2"/>
              <a:buChar char="§"/>
            </a:pPr>
            <a:r>
              <a:rPr lang="en-US" dirty="0" smtClean="0"/>
              <a:t> Subsidized Direct Loan</a:t>
            </a:r>
          </a:p>
          <a:p>
            <a:pPr>
              <a:buFont typeface="Wingdings" pitchFamily="2" charset="2"/>
              <a:buChar char="§"/>
            </a:pPr>
            <a:r>
              <a:rPr lang="en-US" dirty="0" smtClean="0"/>
              <a:t> Unsubsidized Direct Loan</a:t>
            </a:r>
          </a:p>
          <a:p>
            <a:pPr>
              <a:buFont typeface="Wingdings" pitchFamily="2" charset="2"/>
              <a:buChar char="§"/>
            </a:pPr>
            <a:r>
              <a:rPr lang="en-US" dirty="0" smtClean="0"/>
              <a:t> PLUS Loan </a:t>
            </a:r>
          </a:p>
          <a:p>
            <a:pPr>
              <a:buFont typeface="Wingdings" pitchFamily="2" charset="2"/>
              <a:buChar char="§"/>
            </a:pPr>
            <a:r>
              <a:rPr lang="en-US" dirty="0" smtClean="0"/>
              <a:t>TEACH Grant</a:t>
            </a:r>
            <a:endParaRPr lang="en-US" dirty="0"/>
          </a:p>
        </p:txBody>
      </p:sp>
      <p:cxnSp>
        <p:nvCxnSpPr>
          <p:cNvPr id="14" name="Straight Connector 13"/>
          <p:cNvCxnSpPr/>
          <p:nvPr/>
        </p:nvCxnSpPr>
        <p:spPr>
          <a:xfrm>
            <a:off x="4419600" y="3581400"/>
            <a:ext cx="0" cy="160020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14400" y="2895600"/>
            <a:ext cx="3505200" cy="533400"/>
          </a:xfrm>
          <a:prstGeom prst="rect">
            <a:avLst/>
          </a:prstGeom>
          <a:solidFill>
            <a:schemeClr val="tx2">
              <a:lumMod val="20000"/>
              <a:lumOff val="80000"/>
            </a:schemeClr>
          </a:solidFill>
          <a:ln w="12700">
            <a:solidFill>
              <a:schemeClr val="tx2"/>
            </a:solidFill>
          </a:ln>
        </p:spPr>
        <p:txBody>
          <a:bodyPr wrap="square" numCol="1" rtlCol="0" anchor="ctr" anchorCtr="0">
            <a:noAutofit/>
          </a:bodyPr>
          <a:lstStyle/>
          <a:p>
            <a:pPr algn="ctr"/>
            <a:r>
              <a:rPr lang="en-US" sz="2000" b="1" dirty="0" smtClean="0">
                <a:solidFill>
                  <a:schemeClr val="tx2"/>
                </a:solidFill>
              </a:rPr>
              <a:t>Need-based federal aid</a:t>
            </a:r>
            <a:endParaRPr lang="en-US" sz="2000" b="1" dirty="0">
              <a:solidFill>
                <a:schemeClr val="tx2"/>
              </a:solidFill>
            </a:endParaRPr>
          </a:p>
        </p:txBody>
      </p:sp>
      <p:sp>
        <p:nvSpPr>
          <p:cNvPr id="16" name="TextBox 15"/>
          <p:cNvSpPr txBox="1"/>
          <p:nvPr/>
        </p:nvSpPr>
        <p:spPr>
          <a:xfrm>
            <a:off x="4419600" y="2895600"/>
            <a:ext cx="3810000" cy="533400"/>
          </a:xfrm>
          <a:prstGeom prst="rect">
            <a:avLst/>
          </a:prstGeom>
          <a:solidFill>
            <a:schemeClr val="tx2">
              <a:lumMod val="20000"/>
              <a:lumOff val="80000"/>
            </a:schemeClr>
          </a:solidFill>
          <a:ln w="12700">
            <a:solidFill>
              <a:schemeClr val="tx2"/>
            </a:solidFill>
          </a:ln>
        </p:spPr>
        <p:txBody>
          <a:bodyPr wrap="square" numCol="1" rtlCol="0" anchor="ctr" anchorCtr="0">
            <a:noAutofit/>
          </a:bodyPr>
          <a:lstStyle/>
          <a:p>
            <a:pPr algn="ctr"/>
            <a:r>
              <a:rPr lang="en-US" sz="2000" b="1" dirty="0" smtClean="0">
                <a:solidFill>
                  <a:schemeClr val="tx2"/>
                </a:solidFill>
              </a:rPr>
              <a:t>Non-Need-based federal aid</a:t>
            </a:r>
            <a:endParaRPr lang="en-US" sz="2000" b="1" dirty="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399213" y="2743200"/>
            <a:ext cx="2743200" cy="4114800"/>
          </a:xfrm>
          <a:prstGeom prst="rect">
            <a:avLst/>
          </a:prstGeom>
          <a:noFill/>
          <a:ln w="9525">
            <a:noFill/>
            <a:miter lim="800000"/>
            <a:headEnd/>
            <a:tailEnd/>
          </a:ln>
        </p:spPr>
      </p:pic>
      <p:sp>
        <p:nvSpPr>
          <p:cNvPr id="35843" name="Title 1"/>
          <p:cNvSpPr>
            <a:spLocks noGrp="1"/>
          </p:cNvSpPr>
          <p:nvPr>
            <p:ph type="title"/>
          </p:nvPr>
        </p:nvSpPr>
        <p:spPr>
          <a:xfrm>
            <a:off x="914400" y="1066800"/>
            <a:ext cx="8001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Oregon state grant program</a:t>
            </a:r>
          </a:p>
        </p:txBody>
      </p:sp>
      <p:sp>
        <p:nvSpPr>
          <p:cNvPr id="35844" name="Content Placeholder 2"/>
          <p:cNvSpPr>
            <a:spLocks noGrp="1"/>
          </p:cNvSpPr>
          <p:nvPr>
            <p:ph idx="1"/>
          </p:nvPr>
        </p:nvSpPr>
        <p:spPr>
          <a:xfrm>
            <a:off x="838199" y="2209800"/>
            <a:ext cx="7483475" cy="3810000"/>
          </a:xfrm>
        </p:spPr>
        <p:txBody>
          <a:bodyPr/>
          <a:lstStyle/>
          <a:p>
            <a:pPr eaLnBrk="1" hangingPunct="1"/>
            <a:r>
              <a:rPr lang="en-US" dirty="0" smtClean="0">
                <a:latin typeface="Trebuchet MS" pitchFamily="34" charset="0"/>
                <a:ea typeface="ＭＳ Ｐゴシック" pitchFamily="34" charset="-128"/>
                <a:cs typeface="Arial" charset="0"/>
              </a:rPr>
              <a:t>The Oregon Opportunity Grant is available by filling out the FAFSA – no additional application needed</a:t>
            </a:r>
          </a:p>
          <a:p>
            <a:pPr eaLnBrk="1" hangingPunct="1"/>
            <a:endParaRPr lang="en-US" sz="1000" dirty="0" smtClean="0">
              <a:latin typeface="Trebuchet MS" pitchFamily="34" charset="0"/>
              <a:ea typeface="ＭＳ Ｐゴシック" pitchFamily="34" charset="-128"/>
              <a:cs typeface="Arial" charset="0"/>
            </a:endParaRPr>
          </a:p>
          <a:p>
            <a:r>
              <a:rPr lang="en-US" dirty="0" smtClean="0">
                <a:latin typeface="Trebuchet MS" pitchFamily="34" charset="0"/>
                <a:ea typeface="ＭＳ Ｐゴシック" pitchFamily="34" charset="-128"/>
                <a:cs typeface="Arial" charset="0"/>
              </a:rPr>
              <a:t>Must be an Oregon resident attending </a:t>
            </a:r>
            <a:br>
              <a:rPr lang="en-US" dirty="0" smtClean="0">
                <a:latin typeface="Trebuchet MS" pitchFamily="34" charset="0"/>
                <a:ea typeface="ＭＳ Ｐゴシック" pitchFamily="34" charset="-128"/>
                <a:cs typeface="Arial" charset="0"/>
              </a:rPr>
            </a:br>
            <a:r>
              <a:rPr lang="en-US" dirty="0" smtClean="0">
                <a:latin typeface="Trebuchet MS" pitchFamily="34" charset="0"/>
                <a:ea typeface="ＭＳ Ｐゴシック" pitchFamily="34" charset="-128"/>
                <a:cs typeface="Arial" charset="0"/>
              </a:rPr>
              <a:t>an approved Oregon college</a:t>
            </a:r>
          </a:p>
          <a:p>
            <a:endParaRPr lang="en-US" sz="1000" dirty="0" smtClean="0">
              <a:latin typeface="Trebuchet MS" pitchFamily="34" charset="0"/>
              <a:ea typeface="ＭＳ Ｐゴシック" pitchFamily="34" charset="-128"/>
              <a:cs typeface="Arial" charset="0"/>
            </a:endParaRPr>
          </a:p>
          <a:p>
            <a:r>
              <a:rPr lang="en-US" dirty="0" smtClean="0">
                <a:latin typeface="Trebuchet MS" pitchFamily="34" charset="0"/>
                <a:ea typeface="ＭＳ Ｐゴシック" pitchFamily="34" charset="-128"/>
                <a:cs typeface="Arial" charset="0"/>
              </a:rPr>
              <a:t>File the FAFSA by February 1 to be</a:t>
            </a:r>
          </a:p>
          <a:p>
            <a:pPr>
              <a:buFont typeface="Arial" charset="0"/>
              <a:buNone/>
            </a:pPr>
            <a:r>
              <a:rPr lang="en-US" dirty="0" smtClean="0">
                <a:latin typeface="Trebuchet MS" pitchFamily="34" charset="0"/>
                <a:ea typeface="ＭＳ Ｐゴシック" pitchFamily="34" charset="-128"/>
                <a:cs typeface="Arial" charset="0"/>
              </a:rPr>
              <a:t>	considered  </a:t>
            </a:r>
            <a:endParaRPr lang="en-US" dirty="0" smtClean="0">
              <a:latin typeface="Trebuchet MS" pitchFamily="34" charset="0"/>
              <a:ea typeface="ＭＳ Ｐゴシック" pitchFamily="34" charset="-128"/>
              <a:cs typeface="Trebuchet MS" pitchFamily="34" charset="0"/>
            </a:endParaRPr>
          </a:p>
          <a:p>
            <a:pPr eaLnBrk="1" hangingPunct="1"/>
            <a:endParaRPr lang="en-US" dirty="0" smtClean="0">
              <a:latin typeface="Trebuchet MS" pitchFamily="34" charset="0"/>
              <a:ea typeface="ＭＳ Ｐゴシック" pitchFamily="34" charset="-128"/>
              <a:cs typeface="Trebuchet MS" pitchFamily="34" charset="0"/>
            </a:endParaRPr>
          </a:p>
        </p:txBody>
      </p:sp>
      <p:sp>
        <p:nvSpPr>
          <p:cNvPr id="35845" name="Slide Number Placeholder 9"/>
          <p:cNvSpPr>
            <a:spLocks noGrp="1"/>
          </p:cNvSpPr>
          <p:nvPr>
            <p:ph type="sldNum" sz="quarter" idx="10"/>
          </p:nvPr>
        </p:nvSpPr>
        <p:spPr bwMode="auto">
          <a:noFill/>
          <a:ln>
            <a:miter lim="800000"/>
            <a:headEnd/>
            <a:tailEnd/>
          </a:ln>
        </p:spPr>
        <p:txBody>
          <a:bodyPr/>
          <a:lstStyle/>
          <a:p>
            <a:fld id="{8A24AA4B-C7DC-422B-A64A-F516FB0645A4}" type="slidenum">
              <a:rPr lang="en-US" smtClean="0">
                <a:solidFill>
                  <a:schemeClr val="tx1"/>
                </a:solidFill>
              </a:rPr>
              <a:pPr/>
              <a:t>19</a:t>
            </a:fld>
            <a:endParaRPr lang="en-US" dirty="0" smtClean="0">
              <a:solidFill>
                <a:schemeClr val="tx1"/>
              </a:solidFill>
            </a:endParaRPr>
          </a:p>
        </p:txBody>
      </p:sp>
      <p:grpSp>
        <p:nvGrpSpPr>
          <p:cNvPr id="7" name="Group 6"/>
          <p:cNvGrpSpPr/>
          <p:nvPr/>
        </p:nvGrpSpPr>
        <p:grpSpPr>
          <a:xfrm>
            <a:off x="0" y="364067"/>
            <a:ext cx="9144000" cy="651932"/>
            <a:chOff x="0" y="364067"/>
            <a:chExt cx="9144000" cy="651932"/>
          </a:xfrm>
        </p:grpSpPr>
        <p:sp>
          <p:nvSpPr>
            <p:cNvPr id="8" name="Rectangle 7"/>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9" name="Picture 8" descr="ccc images.jpg"/>
            <p:cNvPicPr>
              <a:picLocks noChangeAspect="1"/>
            </p:cNvPicPr>
            <p:nvPr/>
          </p:nvPicPr>
          <p:blipFill>
            <a:blip r:embed="rId4"/>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
        <p:nvSpPr>
          <p:cNvPr id="8" name="Content Placeholder 2"/>
          <p:cNvSpPr>
            <a:spLocks noGrp="1"/>
          </p:cNvSpPr>
          <p:nvPr>
            <p:ph idx="1"/>
          </p:nvPr>
        </p:nvSpPr>
        <p:spPr>
          <a:xfrm>
            <a:off x="914400" y="1600200"/>
            <a:ext cx="7315200" cy="3657600"/>
          </a:xfrm>
          <a:noFill/>
          <a:ln w="25400" cap="rnd" cmpd="thickThin">
            <a:solidFill>
              <a:schemeClr val="accent6">
                <a:lumMod val="75000"/>
              </a:schemeClr>
            </a:solidFill>
          </a:ln>
        </p:spPr>
        <p:txBody>
          <a:bodyPr anchor="ctr" anchorCtr="1"/>
          <a:lstStyle/>
          <a:p>
            <a:pPr marL="457200" lvl="1" indent="0">
              <a:buFont typeface="Arial" charset="0"/>
              <a:buNone/>
            </a:pPr>
            <a:endParaRPr lang="en-US" sz="3200" dirty="0" smtClean="0">
              <a:latin typeface="Trebuchet MS" pitchFamily="34" charset="0"/>
              <a:ea typeface="ＭＳ Ｐゴシック" pitchFamily="34" charset="-128"/>
              <a:cs typeface="Trebuchet MS" pitchFamily="34" charset="0"/>
            </a:endParaRPr>
          </a:p>
          <a:p>
            <a:pPr marL="457200" lvl="1" indent="0">
              <a:buFont typeface="Arial" charset="0"/>
              <a:buNone/>
            </a:pPr>
            <a:r>
              <a:rPr lang="en-US" sz="3200" dirty="0" smtClean="0">
                <a:latin typeface="Trebuchet MS" pitchFamily="34" charset="0"/>
                <a:ea typeface="ＭＳ Ｐゴシック" pitchFamily="34" charset="-128"/>
                <a:cs typeface="Trebuchet MS" pitchFamily="34" charset="0"/>
              </a:rPr>
              <a:t>Lloyd Mueller </a:t>
            </a:r>
          </a:p>
          <a:p>
            <a:pPr marL="0" indent="0">
              <a:buFont typeface="Arial" charset="0"/>
              <a:buNone/>
            </a:pPr>
            <a:r>
              <a:rPr lang="en-US" sz="3200" dirty="0" smtClean="0">
                <a:latin typeface="Trebuchet MS" pitchFamily="34" charset="0"/>
                <a:ea typeface="ＭＳ Ｐゴシック" pitchFamily="34" charset="-128"/>
                <a:cs typeface="Trebuchet MS" pitchFamily="34" charset="0"/>
              </a:rPr>
              <a:t>	Director of Financial Aid</a:t>
            </a:r>
          </a:p>
          <a:p>
            <a:pPr marL="0" indent="0">
              <a:buFont typeface="Arial" charset="0"/>
              <a:buNone/>
            </a:pPr>
            <a:r>
              <a:rPr lang="en-US" sz="3200" dirty="0" smtClean="0">
                <a:latin typeface="Trebuchet MS" pitchFamily="34" charset="0"/>
                <a:ea typeface="ＭＳ Ｐゴシック" pitchFamily="34" charset="-128"/>
                <a:cs typeface="Trebuchet MS" pitchFamily="34" charset="0"/>
              </a:rPr>
              <a:t>	</a:t>
            </a:r>
            <a:r>
              <a:rPr lang="en-US" sz="3200" dirty="0" smtClean="0">
                <a:solidFill>
                  <a:srgbClr val="006600"/>
                </a:solidFill>
                <a:latin typeface="Trebuchet MS" pitchFamily="34" charset="0"/>
                <a:ea typeface="ＭＳ Ｐゴシック" pitchFamily="34" charset="-128"/>
                <a:cs typeface="Trebuchet MS" pitchFamily="34" charset="0"/>
              </a:rPr>
              <a:t>Clatsop Community 	College </a:t>
            </a:r>
          </a:p>
          <a:p>
            <a:pPr marL="0" indent="0">
              <a:buFont typeface="Arial" charset="0"/>
              <a:buNone/>
            </a:pPr>
            <a:r>
              <a:rPr lang="en-US" sz="3200" dirty="0" smtClean="0">
                <a:latin typeface="Trebuchet MS" pitchFamily="34" charset="0"/>
                <a:ea typeface="ＭＳ Ｐゴシック" pitchFamily="34" charset="-128"/>
                <a:cs typeface="Trebuchet MS" pitchFamily="34" charset="0"/>
              </a:rPr>
              <a:t>	</a:t>
            </a:r>
            <a:r>
              <a:rPr lang="en-US" sz="3200" dirty="0" smtClean="0">
                <a:latin typeface="Trebuchet MS" pitchFamily="34" charset="0"/>
                <a:ea typeface="ＭＳ Ｐゴシック" pitchFamily="34" charset="-128"/>
                <a:cs typeface="Trebuchet MS" pitchFamily="34" charset="0"/>
                <a:hlinkClick r:id="rId4"/>
              </a:rPr>
              <a:t>lmueller@clatsopcc.edu</a:t>
            </a:r>
            <a:endParaRPr lang="en-US" sz="3200" dirty="0" smtClean="0">
              <a:latin typeface="Trebuchet MS" pitchFamily="34" charset="0"/>
              <a:ea typeface="ＭＳ Ｐゴシック" pitchFamily="34" charset="-128"/>
              <a:cs typeface="Trebuchet MS" pitchFamily="34" charset="0"/>
            </a:endParaRPr>
          </a:p>
          <a:p>
            <a:pPr marL="0" indent="0">
              <a:buFont typeface="Arial" charset="0"/>
              <a:buNone/>
            </a:pPr>
            <a:r>
              <a:rPr lang="en-US" sz="3200" dirty="0" smtClean="0">
                <a:latin typeface="Trebuchet MS" pitchFamily="34" charset="0"/>
                <a:ea typeface="ＭＳ Ｐゴシック" pitchFamily="34" charset="-128"/>
                <a:cs typeface="Trebuchet MS" pitchFamily="34" charset="0"/>
              </a:rPr>
              <a:t>	503-338-2412</a:t>
            </a:r>
          </a:p>
          <a:p>
            <a:pPr marL="0" indent="0">
              <a:buFont typeface="Arial" charset="0"/>
              <a:buNone/>
            </a:pPr>
            <a:r>
              <a:rPr lang="en-US" dirty="0" smtClean="0">
                <a:latin typeface="Trebuchet MS" pitchFamily="34" charset="0"/>
                <a:ea typeface="ＭＳ Ｐゴシック" pitchFamily="34" charset="-128"/>
                <a:cs typeface="Trebuchet MS" pitchFamily="34" charset="0"/>
              </a:rPr>
              <a:t>	</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p:cNvPicPr>
          <p:nvPr/>
        </p:nvPicPr>
        <p:blipFill>
          <a:blip r:embed="rId3">
            <a:clrChange>
              <a:clrFrom>
                <a:srgbClr val="FFFFFF"/>
              </a:clrFrom>
              <a:clrTo>
                <a:srgbClr val="FFFFFF">
                  <a:alpha val="0"/>
                </a:srgbClr>
              </a:clrTo>
            </a:clrChange>
          </a:blip>
          <a:srcRect l="19034" t="15004" r="-4867" b="15004"/>
          <a:stretch>
            <a:fillRect/>
          </a:stretch>
        </p:blipFill>
        <p:spPr bwMode="auto">
          <a:xfrm>
            <a:off x="6990200" y="4054144"/>
            <a:ext cx="2230000" cy="2727656"/>
          </a:xfrm>
          <a:prstGeom prst="rect">
            <a:avLst/>
          </a:prstGeom>
          <a:noFill/>
          <a:ln w="9525">
            <a:noFill/>
            <a:miter lim="800000"/>
            <a:headEnd/>
            <a:tailEnd/>
          </a:ln>
        </p:spPr>
      </p:pic>
      <p:sp>
        <p:nvSpPr>
          <p:cNvPr id="36867" name="Title 1"/>
          <p:cNvSpPr>
            <a:spLocks noGrp="1"/>
          </p:cNvSpPr>
          <p:nvPr>
            <p:ph type="title"/>
          </p:nvPr>
        </p:nvSpPr>
        <p:spPr>
          <a:xfrm>
            <a:off x="533401" y="914400"/>
            <a:ext cx="7696199" cy="10668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Oregon state grant program</a:t>
            </a:r>
          </a:p>
        </p:txBody>
      </p:sp>
      <p:sp>
        <p:nvSpPr>
          <p:cNvPr id="36868" name="Content Placeholder 2"/>
          <p:cNvSpPr>
            <a:spLocks noGrp="1"/>
          </p:cNvSpPr>
          <p:nvPr>
            <p:ph idx="1"/>
          </p:nvPr>
        </p:nvSpPr>
        <p:spPr>
          <a:xfrm>
            <a:off x="533401" y="1981200"/>
            <a:ext cx="8229600" cy="4648200"/>
          </a:xfrm>
        </p:spPr>
        <p:txBody>
          <a:bodyPr/>
          <a:lstStyle/>
          <a:p>
            <a:r>
              <a:rPr lang="en-US" u="sng" dirty="0" smtClean="0">
                <a:latin typeface="Trebuchet MS" pitchFamily="34" charset="0"/>
                <a:ea typeface="ＭＳ Ｐゴシック" pitchFamily="34" charset="-128"/>
                <a:cs typeface="Trebuchet MS" pitchFamily="34" charset="0"/>
              </a:rPr>
              <a:t>Estimated</a:t>
            </a:r>
            <a:r>
              <a:rPr lang="en-US" dirty="0" smtClean="0">
                <a:latin typeface="Trebuchet MS" pitchFamily="34" charset="0"/>
                <a:ea typeface="ＭＳ Ｐゴシック" pitchFamily="34" charset="-128"/>
                <a:cs typeface="Trebuchet MS" pitchFamily="34" charset="0"/>
              </a:rPr>
              <a:t> family income to qualify for Oregon Opportunity Grant is $70,000</a:t>
            </a:r>
          </a:p>
          <a:p>
            <a:endParaRPr lang="en-US" sz="1000" dirty="0" smtClean="0">
              <a:latin typeface="Trebuchet MS" pitchFamily="34" charset="0"/>
              <a:ea typeface="ＭＳ Ｐゴシック" pitchFamily="34" charset="-128"/>
              <a:cs typeface="Trebuchet MS" pitchFamily="34" charset="0"/>
            </a:endParaRPr>
          </a:p>
          <a:p>
            <a:r>
              <a:rPr lang="en-US" dirty="0" smtClean="0">
                <a:latin typeface="Trebuchet MS" pitchFamily="34" charset="0"/>
                <a:ea typeface="ＭＳ Ｐゴシック" pitchFamily="34" charset="-128"/>
                <a:cs typeface="Trebuchet MS" pitchFamily="34" charset="0"/>
              </a:rPr>
              <a:t>Maximum 2015-2016 award is $2,000</a:t>
            </a:r>
          </a:p>
          <a:p>
            <a:endParaRPr lang="en-US" sz="900" dirty="0" smtClean="0">
              <a:latin typeface="Trebuchet MS" pitchFamily="34" charset="0"/>
              <a:ea typeface="ＭＳ Ｐゴシック" pitchFamily="34" charset="-128"/>
              <a:cs typeface="Trebuchet MS" pitchFamily="34" charset="0"/>
            </a:endParaRPr>
          </a:p>
          <a:p>
            <a:r>
              <a:rPr lang="en-US" dirty="0" smtClean="0">
                <a:latin typeface="Trebuchet MS" pitchFamily="34" charset="0"/>
                <a:ea typeface="ＭＳ Ｐゴシック" pitchFamily="34" charset="-128"/>
                <a:cs typeface="Trebuchet MS" pitchFamily="34" charset="0"/>
              </a:rPr>
              <a:t>Students will be notified of award by </a:t>
            </a:r>
            <a:br>
              <a:rPr lang="en-US" dirty="0" smtClean="0">
                <a:latin typeface="Trebuchet MS" pitchFamily="34" charset="0"/>
                <a:ea typeface="ＭＳ Ｐゴシック" pitchFamily="34" charset="-128"/>
                <a:cs typeface="Trebuchet MS" pitchFamily="34" charset="0"/>
              </a:rPr>
            </a:br>
            <a:r>
              <a:rPr lang="en-US" dirty="0" smtClean="0">
                <a:latin typeface="Trebuchet MS" pitchFamily="34" charset="0"/>
                <a:ea typeface="ＭＳ Ｐゴシック" pitchFamily="34" charset="-128"/>
                <a:cs typeface="Trebuchet MS" pitchFamily="34" charset="0"/>
              </a:rPr>
              <a:t>OSAC email and by their college of choice</a:t>
            </a:r>
          </a:p>
          <a:p>
            <a:endParaRPr lang="en-US" sz="900" dirty="0" smtClean="0">
              <a:latin typeface="Trebuchet MS" pitchFamily="34" charset="0"/>
              <a:ea typeface="ＭＳ Ｐゴシック" pitchFamily="34" charset="-128"/>
              <a:cs typeface="Trebuchet MS" pitchFamily="34" charset="0"/>
            </a:endParaRPr>
          </a:p>
          <a:p>
            <a:r>
              <a:rPr lang="en-US" dirty="0" smtClean="0">
                <a:latin typeface="Trebuchet MS" pitchFamily="34" charset="0"/>
                <a:ea typeface="ＭＳ Ｐゴシック" pitchFamily="34" charset="-128"/>
                <a:cs typeface="Trebuchet MS" pitchFamily="34" charset="0"/>
              </a:rPr>
              <a:t>You can receive the grant for four</a:t>
            </a:r>
            <a:br>
              <a:rPr lang="en-US" dirty="0" smtClean="0">
                <a:latin typeface="Trebuchet MS" pitchFamily="34" charset="0"/>
                <a:ea typeface="ＭＳ Ｐゴシック" pitchFamily="34" charset="-128"/>
                <a:cs typeface="Trebuchet MS" pitchFamily="34" charset="0"/>
              </a:rPr>
            </a:br>
            <a:r>
              <a:rPr lang="en-US" dirty="0" smtClean="0">
                <a:latin typeface="Trebuchet MS" pitchFamily="34" charset="0"/>
                <a:ea typeface="ＭＳ Ｐゴシック" pitchFamily="34" charset="-128"/>
                <a:cs typeface="Trebuchet MS" pitchFamily="34" charset="0"/>
              </a:rPr>
              <a:t>years of full-time enrollment  </a:t>
            </a:r>
          </a:p>
          <a:p>
            <a:pPr>
              <a:buNone/>
            </a:pPr>
            <a:endParaRPr lang="en-US" sz="800" dirty="0" smtClean="0">
              <a:latin typeface="Trebuchet MS" pitchFamily="34" charset="0"/>
              <a:ea typeface="ＭＳ Ｐゴシック" pitchFamily="34" charset="-128"/>
              <a:cs typeface="Trebuchet MS" pitchFamily="34" charset="0"/>
            </a:endParaRPr>
          </a:p>
          <a:p>
            <a:endParaRPr lang="en-US" dirty="0" smtClean="0">
              <a:latin typeface="Trebuchet MS" pitchFamily="34" charset="0"/>
              <a:ea typeface="ＭＳ Ｐゴシック" pitchFamily="34" charset="-128"/>
              <a:cs typeface="Trebuchet MS" pitchFamily="34" charset="0"/>
            </a:endParaRPr>
          </a:p>
          <a:p>
            <a:endParaRPr lang="en-US" dirty="0" smtClean="0">
              <a:latin typeface="Trebuchet MS" pitchFamily="34" charset="0"/>
              <a:ea typeface="ＭＳ Ｐゴシック" pitchFamily="34" charset="-128"/>
              <a:cs typeface="Trebuchet MS" pitchFamily="34" charset="0"/>
            </a:endParaRPr>
          </a:p>
          <a:p>
            <a:endParaRPr lang="en-US" sz="2400" dirty="0" smtClean="0">
              <a:latin typeface="Trebuchet MS" pitchFamily="34" charset="0"/>
              <a:ea typeface="ＭＳ Ｐゴシック" pitchFamily="34" charset="-128"/>
              <a:cs typeface="Trebuchet MS" pitchFamily="34" charset="0"/>
            </a:endParaRPr>
          </a:p>
          <a:p>
            <a:pPr lvl="1" eaLnBrk="1" hangingPunct="1"/>
            <a:endParaRPr lang="en-US" dirty="0" smtClean="0">
              <a:latin typeface="Trebuchet MS" pitchFamily="34" charset="0"/>
              <a:ea typeface="ＭＳ Ｐゴシック" pitchFamily="34" charset="-128"/>
              <a:cs typeface="Trebuchet MS" pitchFamily="34" charset="0"/>
            </a:endParaRPr>
          </a:p>
          <a:p>
            <a:pPr eaLnBrk="1" hangingPunct="1"/>
            <a:endParaRPr lang="en-US" dirty="0" smtClean="0">
              <a:latin typeface="Trebuchet MS" pitchFamily="34" charset="0"/>
              <a:ea typeface="ＭＳ Ｐゴシック" pitchFamily="34" charset="-128"/>
              <a:cs typeface="Trebuchet MS" pitchFamily="34" charset="0"/>
            </a:endParaRPr>
          </a:p>
          <a:p>
            <a:pPr eaLnBrk="1" hangingPunct="1"/>
            <a:endParaRPr lang="en-US" dirty="0" smtClean="0">
              <a:latin typeface="Trebuchet MS" pitchFamily="34" charset="0"/>
              <a:ea typeface="ＭＳ Ｐゴシック" pitchFamily="34" charset="-128"/>
              <a:cs typeface="Trebuchet MS" pitchFamily="34" charset="0"/>
            </a:endParaRPr>
          </a:p>
        </p:txBody>
      </p:sp>
      <p:sp>
        <p:nvSpPr>
          <p:cNvPr id="36869" name="Slide Number Placeholder 9"/>
          <p:cNvSpPr>
            <a:spLocks noGrp="1"/>
          </p:cNvSpPr>
          <p:nvPr>
            <p:ph type="sldNum" sz="quarter" idx="10"/>
          </p:nvPr>
        </p:nvSpPr>
        <p:spPr bwMode="auto">
          <a:noFill/>
          <a:ln>
            <a:miter lim="800000"/>
            <a:headEnd/>
            <a:tailEnd/>
          </a:ln>
        </p:spPr>
        <p:txBody>
          <a:bodyPr/>
          <a:lstStyle/>
          <a:p>
            <a:fld id="{9917959D-45AF-4BA6-BC61-F3DD45DDF231}" type="slidenum">
              <a:rPr lang="en-US" smtClean="0">
                <a:solidFill>
                  <a:schemeClr val="tx1"/>
                </a:solidFill>
              </a:rPr>
              <a:pPr/>
              <a:t>20</a:t>
            </a:fld>
            <a:endParaRPr lang="en-US" smtClean="0">
              <a:solidFill>
                <a:schemeClr val="tx1"/>
              </a:solidFill>
            </a:endParaRPr>
          </a:p>
        </p:txBody>
      </p:sp>
      <p:grpSp>
        <p:nvGrpSpPr>
          <p:cNvPr id="6" name="Group 5"/>
          <p:cNvGrpSpPr/>
          <p:nvPr/>
        </p:nvGrpSpPr>
        <p:grpSpPr>
          <a:xfrm>
            <a:off x="0" y="364067"/>
            <a:ext cx="9144000" cy="651932"/>
            <a:chOff x="0" y="364067"/>
            <a:chExt cx="9144000" cy="651932"/>
          </a:xfrm>
        </p:grpSpPr>
        <p:sp>
          <p:nvSpPr>
            <p:cNvPr id="7" name="Rectangle 6"/>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8" name="Picture 7" descr="ccc images.jpg"/>
            <p:cNvPicPr>
              <a:picLocks noChangeAspect="1"/>
            </p:cNvPicPr>
            <p:nvPr/>
          </p:nvPicPr>
          <p:blipFill>
            <a:blip r:embed="rId4"/>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199" y="1219200"/>
            <a:ext cx="7483475" cy="12954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Private Sources/colleges</a:t>
            </a:r>
          </a:p>
        </p:txBody>
      </p:sp>
      <p:sp>
        <p:nvSpPr>
          <p:cNvPr id="37891" name="Rectangle 3"/>
          <p:cNvSpPr>
            <a:spLocks noGrp="1" noChangeArrowheads="1"/>
          </p:cNvSpPr>
          <p:nvPr>
            <p:ph type="body" idx="1"/>
          </p:nvPr>
        </p:nvSpPr>
        <p:spPr>
          <a:xfrm>
            <a:off x="533400" y="2667000"/>
            <a:ext cx="8305799" cy="3581400"/>
          </a:xfrm>
        </p:spPr>
        <p:txBody>
          <a:bodyPr/>
          <a:lstStyle/>
          <a:p>
            <a:pPr eaLnBrk="1" hangingPunct="1">
              <a:spcBef>
                <a:spcPct val="100000"/>
              </a:spcBef>
            </a:pPr>
            <a:r>
              <a:rPr lang="en-US" dirty="0" smtClean="0">
                <a:latin typeface="Trebuchet MS" pitchFamily="34" charset="0"/>
                <a:ea typeface="ＭＳ Ｐゴシック" pitchFamily="34" charset="-128"/>
                <a:cs typeface="Trebuchet MS" pitchFamily="34" charset="0"/>
              </a:rPr>
              <a:t>Colleges are a large source of financial aid. Scholarships, grants, loans, and employment</a:t>
            </a:r>
          </a:p>
          <a:p>
            <a:pPr eaLnBrk="1" hangingPunct="1">
              <a:spcBef>
                <a:spcPct val="100000"/>
              </a:spcBef>
            </a:pPr>
            <a:r>
              <a:rPr lang="en-US" dirty="0" smtClean="0">
                <a:latin typeface="Trebuchet MS" pitchFamily="34" charset="0"/>
                <a:ea typeface="ＭＳ Ｐゴシック" pitchFamily="34" charset="-128"/>
                <a:cs typeface="Trebuchet MS" pitchFamily="34" charset="0"/>
              </a:rPr>
              <a:t>Foundations, businesses, charitable organizations</a:t>
            </a:r>
          </a:p>
          <a:p>
            <a:pPr eaLnBrk="1" hangingPunct="1">
              <a:spcBef>
                <a:spcPts val="2400"/>
              </a:spcBef>
            </a:pPr>
            <a:r>
              <a:rPr lang="en-US" dirty="0" smtClean="0">
                <a:latin typeface="Trebuchet MS" pitchFamily="34" charset="0"/>
                <a:ea typeface="ＭＳ Ｐゴシック" pitchFamily="34" charset="-128"/>
                <a:cs typeface="Trebuchet MS" pitchFamily="34" charset="0"/>
              </a:rPr>
              <a:t>Deadlines and application procedures vary widely</a:t>
            </a:r>
          </a:p>
          <a:p>
            <a:pPr eaLnBrk="1" hangingPunct="1">
              <a:spcBef>
                <a:spcPts val="2400"/>
              </a:spcBef>
            </a:pPr>
            <a:r>
              <a:rPr lang="en-US" dirty="0" smtClean="0">
                <a:latin typeface="Trebuchet MS" pitchFamily="34" charset="0"/>
                <a:ea typeface="ＭＳ Ｐゴシック" pitchFamily="34" charset="-128"/>
                <a:cs typeface="Trebuchet MS" pitchFamily="34" charset="0"/>
              </a:rPr>
              <a:t>Begin researching private aid sources early</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143000"/>
            <a:ext cx="9144000" cy="1143000"/>
          </a:xfrm>
        </p:spPr>
        <p:txBody>
          <a:bodyPr/>
          <a:lstStyle/>
          <a:p>
            <a:pPr algn="ct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Civic Organizations and Churches</a:t>
            </a:r>
          </a:p>
        </p:txBody>
      </p:sp>
      <p:sp>
        <p:nvSpPr>
          <p:cNvPr id="38915" name="Rectangle 3"/>
          <p:cNvSpPr>
            <a:spLocks noGrp="1" noChangeArrowheads="1"/>
          </p:cNvSpPr>
          <p:nvPr>
            <p:ph type="body" idx="1"/>
          </p:nvPr>
        </p:nvSpPr>
        <p:spPr>
          <a:xfrm>
            <a:off x="838200" y="2286000"/>
            <a:ext cx="8001000" cy="3886200"/>
          </a:xfrm>
        </p:spPr>
        <p:txBody>
          <a:bodyPr/>
          <a:lstStyle/>
          <a:p>
            <a:pPr eaLnBrk="1" hangingPunct="1">
              <a:spcBef>
                <a:spcPct val="70000"/>
              </a:spcBef>
            </a:pPr>
            <a:r>
              <a:rPr lang="en-US" dirty="0" smtClean="0">
                <a:latin typeface="Trebuchet MS" pitchFamily="34" charset="0"/>
                <a:ea typeface="ＭＳ Ｐゴシック" pitchFamily="34" charset="-128"/>
                <a:cs typeface="Trebuchet MS" pitchFamily="34" charset="0"/>
              </a:rPr>
              <a:t>Research what is available in community</a:t>
            </a:r>
          </a:p>
          <a:p>
            <a:pPr eaLnBrk="1" hangingPunct="1">
              <a:spcBef>
                <a:spcPct val="70000"/>
              </a:spcBef>
            </a:pPr>
            <a:r>
              <a:rPr lang="en-US" dirty="0">
                <a:latin typeface="Trebuchet MS" pitchFamily="34" charset="0"/>
                <a:ea typeface="ＭＳ Ｐゴシック" pitchFamily="34" charset="-128"/>
                <a:cs typeface="Trebuchet MS" pitchFamily="34" charset="0"/>
              </a:rPr>
              <a:t>W</a:t>
            </a:r>
            <a:r>
              <a:rPr lang="en-US" dirty="0" smtClean="0">
                <a:latin typeface="Trebuchet MS" pitchFamily="34" charset="0"/>
                <a:ea typeface="ＭＳ Ｐゴシック" pitchFamily="34" charset="-128"/>
                <a:cs typeface="Trebuchet MS" pitchFamily="34" charset="0"/>
              </a:rPr>
              <a:t>hat community organizations and churches does your family belong?</a:t>
            </a:r>
          </a:p>
          <a:p>
            <a:pPr eaLnBrk="1" hangingPunct="1">
              <a:spcBef>
                <a:spcPct val="70000"/>
              </a:spcBef>
            </a:pPr>
            <a:r>
              <a:rPr lang="en-US" dirty="0" smtClean="0">
                <a:latin typeface="Trebuchet MS" pitchFamily="34" charset="0"/>
                <a:ea typeface="ＭＳ Ｐゴシック" pitchFamily="34" charset="-128"/>
                <a:cs typeface="Trebuchet MS" pitchFamily="34" charset="0"/>
              </a:rPr>
              <a:t>Application process usually spring of senior year</a:t>
            </a:r>
          </a:p>
          <a:p>
            <a:pPr eaLnBrk="1" hangingPunct="1">
              <a:spcBef>
                <a:spcPct val="70000"/>
              </a:spcBef>
            </a:pPr>
            <a:r>
              <a:rPr lang="en-US" dirty="0" smtClean="0">
                <a:latin typeface="Trebuchet MS" pitchFamily="34" charset="0"/>
                <a:ea typeface="ＭＳ Ｐゴシック" pitchFamily="34" charset="-128"/>
                <a:cs typeface="Trebuchet MS" pitchFamily="34" charset="0"/>
              </a:rPr>
              <a:t>Small scholarships add up!</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19200" y="1371600"/>
            <a:ext cx="7102474"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Employers</a:t>
            </a:r>
          </a:p>
        </p:txBody>
      </p:sp>
      <p:sp>
        <p:nvSpPr>
          <p:cNvPr id="39939" name="Rectangle 3"/>
          <p:cNvSpPr>
            <a:spLocks noGrp="1" noChangeArrowheads="1"/>
          </p:cNvSpPr>
          <p:nvPr>
            <p:ph type="body" idx="1"/>
          </p:nvPr>
        </p:nvSpPr>
        <p:spPr>
          <a:xfrm>
            <a:off x="914399" y="2514600"/>
            <a:ext cx="8153400" cy="3733800"/>
          </a:xfrm>
        </p:spPr>
        <p:txBody>
          <a:bodyPr/>
          <a:lstStyle/>
          <a:p>
            <a:pPr eaLnBrk="1" hangingPunct="1">
              <a:spcBef>
                <a:spcPct val="100000"/>
              </a:spcBef>
            </a:pPr>
            <a:r>
              <a:rPr lang="en-US" dirty="0" smtClean="0">
                <a:latin typeface="Trebuchet MS" pitchFamily="34" charset="0"/>
                <a:ea typeface="ＭＳ Ｐゴシック" pitchFamily="34" charset="-128"/>
                <a:cs typeface="Trebuchet MS" pitchFamily="34" charset="0"/>
              </a:rPr>
              <a:t>Companies may have scholarships available to the children of employees</a:t>
            </a:r>
          </a:p>
          <a:p>
            <a:pPr eaLnBrk="1" hangingPunct="1">
              <a:spcBef>
                <a:spcPct val="100000"/>
              </a:spcBef>
            </a:pPr>
            <a:r>
              <a:rPr lang="en-US" dirty="0" smtClean="0">
                <a:latin typeface="Trebuchet MS" pitchFamily="34" charset="0"/>
                <a:ea typeface="ＭＳ Ｐゴシック" pitchFamily="34" charset="-128"/>
                <a:cs typeface="Trebuchet MS" pitchFamily="34" charset="0"/>
              </a:rPr>
              <a:t>Companies may have educational benefits for their employees</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1600200"/>
            <a:ext cx="79248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Free Application for Federal Student Aid (FAFSA)</a:t>
            </a:r>
          </a:p>
        </p:txBody>
      </p:sp>
      <p:sp>
        <p:nvSpPr>
          <p:cNvPr id="41987" name="Rectangle 3"/>
          <p:cNvSpPr>
            <a:spLocks noGrp="1" noChangeArrowheads="1"/>
          </p:cNvSpPr>
          <p:nvPr>
            <p:ph type="body" idx="1"/>
          </p:nvPr>
        </p:nvSpPr>
        <p:spPr>
          <a:xfrm>
            <a:off x="457200" y="2971800"/>
            <a:ext cx="8534400" cy="3200400"/>
          </a:xfrm>
        </p:spPr>
        <p:txBody>
          <a:bodyPr/>
          <a:lstStyle/>
          <a:p>
            <a:pPr eaLnBrk="1" hangingPunct="1"/>
            <a:r>
              <a:rPr lang="en-US" dirty="0" smtClean="0">
                <a:latin typeface="Trebuchet MS" pitchFamily="34" charset="0"/>
                <a:ea typeface="ＭＳ Ｐゴシック" pitchFamily="34" charset="-128"/>
                <a:cs typeface="Trebuchet MS" pitchFamily="34" charset="0"/>
              </a:rPr>
              <a:t>A standard form that collects demographic and financial information about the student and family</a:t>
            </a:r>
          </a:p>
          <a:p>
            <a:pPr eaLnBrk="1" hangingPunct="1">
              <a:spcBef>
                <a:spcPct val="100000"/>
              </a:spcBef>
            </a:pPr>
            <a:r>
              <a:rPr lang="en-US" dirty="0" smtClean="0">
                <a:latin typeface="Trebuchet MS" pitchFamily="34" charset="0"/>
                <a:ea typeface="ＭＳ Ｐゴシック" pitchFamily="34" charset="-128"/>
                <a:cs typeface="Trebuchet MS" pitchFamily="34" charset="0"/>
              </a:rPr>
              <a:t>May be filed electronically or using paper form</a:t>
            </a:r>
          </a:p>
          <a:p>
            <a:pPr marL="682625" lvl="1" indent="-341313" eaLnBrk="1" hangingPunct="1">
              <a:spcBef>
                <a:spcPct val="40000"/>
              </a:spcBef>
            </a:pPr>
            <a:endParaRPr lang="en-US" sz="3000" dirty="0" smtClean="0">
              <a:latin typeface="Trebuchet MS" pitchFamily="34" charset="0"/>
              <a:ea typeface="ＭＳ Ｐゴシック" pitchFamily="34" charset="-128"/>
              <a:cs typeface="Trebuchet MS" pitchFamily="34" charset="0"/>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20675" y="838200"/>
            <a:ext cx="8001000" cy="1143000"/>
          </a:xfrm>
        </p:spPr>
        <p:txBody>
          <a:bodyPr/>
          <a:lstStyle/>
          <a:p>
            <a:pPr algn="ctr"/>
            <a:r>
              <a:rPr lang="en-US" b="1" dirty="0" smtClean="0">
                <a:solidFill>
                  <a:schemeClr val="accent6">
                    <a:lumMod val="75000"/>
                  </a:schemeClr>
                </a:solidFill>
                <a:latin typeface="Trebuchet MS" pitchFamily="34" charset="0"/>
                <a:ea typeface="ＭＳ Ｐゴシック" pitchFamily="34" charset="-128"/>
                <a:cs typeface="Trebuchet MS" pitchFamily="34" charset="0"/>
              </a:rPr>
              <a:t>FAFSA</a:t>
            </a:r>
          </a:p>
        </p:txBody>
      </p:sp>
      <p:sp>
        <p:nvSpPr>
          <p:cNvPr id="43011" name="Content Placeholder 2"/>
          <p:cNvSpPr>
            <a:spLocks noGrp="1"/>
          </p:cNvSpPr>
          <p:nvPr>
            <p:ph idx="1"/>
          </p:nvPr>
        </p:nvSpPr>
        <p:spPr>
          <a:xfrm>
            <a:off x="609600" y="1905000"/>
            <a:ext cx="8001000" cy="609600"/>
          </a:xfrm>
        </p:spPr>
        <p:txBody>
          <a:bodyPr/>
          <a:lstStyle/>
          <a:p>
            <a:pPr algn="ctr">
              <a:buNone/>
            </a:pPr>
            <a:r>
              <a:rPr lang="en-US" b="1" dirty="0" smtClean="0">
                <a:latin typeface="Trebuchet MS" pitchFamily="34" charset="0"/>
                <a:ea typeface="ＭＳ Ｐゴシック" pitchFamily="34" charset="-128"/>
                <a:cs typeface="Trebuchet MS" pitchFamily="34" charset="0"/>
              </a:rPr>
              <a:t>The first F in "FAFSA" stands for "free!“</a:t>
            </a:r>
            <a:r>
              <a:rPr lang="en-US" dirty="0" smtClean="0">
                <a:latin typeface="Trebuchet MS" pitchFamily="34" charset="0"/>
                <a:ea typeface="ＭＳ Ｐゴシック" pitchFamily="34" charset="-128"/>
                <a:cs typeface="Trebuchet MS" pitchFamily="34" charset="0"/>
              </a:rPr>
              <a:t> </a:t>
            </a:r>
          </a:p>
        </p:txBody>
      </p:sp>
      <p:sp>
        <p:nvSpPr>
          <p:cNvPr id="43012" name="Slide Number Placeholder 3"/>
          <p:cNvSpPr>
            <a:spLocks noGrp="1"/>
          </p:cNvSpPr>
          <p:nvPr>
            <p:ph type="sldNum" sz="quarter" idx="10"/>
          </p:nvPr>
        </p:nvSpPr>
        <p:spPr bwMode="auto">
          <a:noFill/>
          <a:ln>
            <a:miter lim="800000"/>
            <a:headEnd/>
            <a:tailEnd/>
          </a:ln>
        </p:spPr>
        <p:txBody>
          <a:bodyPr/>
          <a:lstStyle/>
          <a:p>
            <a:fld id="{31EB8800-063F-4D69-9C87-F04594BF5FF5}" type="slidenum">
              <a:rPr lang="en-US" smtClean="0"/>
              <a:pPr/>
              <a:t>25</a:t>
            </a:fld>
            <a:endParaRPr lang="en-US" smtClean="0"/>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2"/>
            <a:stretch>
              <a:fillRect/>
            </a:stretch>
          </p:blipFill>
          <p:spPr>
            <a:xfrm>
              <a:off x="6553200" y="364067"/>
              <a:ext cx="1676400" cy="651932"/>
            </a:xfrm>
            <a:prstGeom prst="rect">
              <a:avLst/>
            </a:prstGeom>
          </p:spPr>
        </p:pic>
      </p:grpSp>
      <p:sp>
        <p:nvSpPr>
          <p:cNvPr id="9" name="TextBox 8"/>
          <p:cNvSpPr txBox="1"/>
          <p:nvPr/>
        </p:nvSpPr>
        <p:spPr>
          <a:xfrm>
            <a:off x="914399" y="2514600"/>
            <a:ext cx="7407275" cy="3108543"/>
          </a:xfrm>
          <a:prstGeom prst="rect">
            <a:avLst/>
          </a:prstGeom>
          <a:noFill/>
        </p:spPr>
        <p:txBody>
          <a:bodyPr wrap="square" rtlCol="0">
            <a:spAutoFit/>
          </a:bodyPr>
          <a:lstStyle/>
          <a:p>
            <a:r>
              <a:rPr lang="en-US" sz="2800" u="sng" dirty="0" smtClean="0">
                <a:latin typeface="+mn-lt"/>
              </a:rPr>
              <a:t>There are websites at which students can get help filing the FAFSA for a fee</a:t>
            </a:r>
            <a:r>
              <a:rPr lang="en-US" sz="2800" dirty="0" smtClean="0">
                <a:latin typeface="+mn-lt"/>
              </a:rPr>
              <a:t>. These sites are not affiliated with or endorsed by the U.S. Department of Education (ED). </a:t>
            </a:r>
            <a:r>
              <a:rPr lang="en-US" sz="2800" dirty="0">
                <a:latin typeface="+mn-lt"/>
              </a:rPr>
              <a:t>A</a:t>
            </a:r>
            <a:r>
              <a:rPr lang="en-US" sz="2800" dirty="0" smtClean="0">
                <a:latin typeface="+mn-lt"/>
              </a:rPr>
              <a:t>void these sites and not to pay these sites for assistance that is provided for free at ED's website or through the college you are interested in.</a:t>
            </a:r>
            <a:endParaRPr lang="en-US" sz="28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3"/>
          <p:cNvSpPr>
            <a:spLocks noGrp="1"/>
          </p:cNvSpPr>
          <p:nvPr>
            <p:ph type="sldNum" sz="quarter" idx="10"/>
          </p:nvPr>
        </p:nvSpPr>
        <p:spPr bwMode="auto">
          <a:noFill/>
          <a:ln>
            <a:miter lim="800000"/>
            <a:headEnd/>
            <a:tailEnd/>
          </a:ln>
        </p:spPr>
        <p:txBody>
          <a:bodyPr/>
          <a:lstStyle/>
          <a:p>
            <a:fld id="{2BD40A7C-C267-40CA-9BC9-6779CA1FED3E}" type="slidenum">
              <a:rPr lang="en-US" smtClean="0"/>
              <a:pPr/>
              <a:t>26</a:t>
            </a:fld>
            <a:endParaRPr lang="en-US" dirty="0" smtClean="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20675" y="304800"/>
            <a:ext cx="8594725" cy="6324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295400" y="838200"/>
            <a:ext cx="7620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About the FAFSA</a:t>
            </a:r>
          </a:p>
        </p:txBody>
      </p:sp>
      <p:sp>
        <p:nvSpPr>
          <p:cNvPr id="47107" name="Content Placeholder 2"/>
          <p:cNvSpPr>
            <a:spLocks noGrp="1"/>
          </p:cNvSpPr>
          <p:nvPr>
            <p:ph idx="1"/>
          </p:nvPr>
        </p:nvSpPr>
        <p:spPr>
          <a:xfrm>
            <a:off x="914400" y="1828800"/>
            <a:ext cx="8001000" cy="4800600"/>
          </a:xfrm>
        </p:spPr>
        <p:txBody>
          <a:bodyPr/>
          <a:lstStyle/>
          <a:p>
            <a:pPr eaLnBrk="1" hangingPunct="1"/>
            <a:r>
              <a:rPr lang="en-US" dirty="0" smtClean="0">
                <a:solidFill>
                  <a:srgbClr val="000000"/>
                </a:solidFill>
                <a:latin typeface="Trebuchet MS" pitchFamily="34" charset="0"/>
                <a:ea typeface="ＭＳ Ｐゴシック" pitchFamily="34" charset="-128"/>
                <a:cs typeface="Trebuchet MS" pitchFamily="34" charset="0"/>
              </a:rPr>
              <a:t>Three versions of the FAFSA</a:t>
            </a:r>
          </a:p>
          <a:p>
            <a:pPr lvl="1" eaLnBrk="1" hangingPunct="1"/>
            <a:r>
              <a:rPr lang="en-US" dirty="0" smtClean="0">
                <a:solidFill>
                  <a:srgbClr val="000000"/>
                </a:solidFill>
                <a:latin typeface="Trebuchet MS" pitchFamily="34" charset="0"/>
                <a:ea typeface="ＭＳ Ｐゴシック" pitchFamily="34" charset="-128"/>
                <a:cs typeface="Trebuchet MS" pitchFamily="34" charset="0"/>
              </a:rPr>
              <a:t>Online – </a:t>
            </a:r>
            <a:r>
              <a:rPr lang="en-US" dirty="0" smtClean="0">
                <a:solidFill>
                  <a:srgbClr val="000000"/>
                </a:solidFill>
                <a:latin typeface="Trebuchet MS" pitchFamily="34" charset="0"/>
                <a:ea typeface="ＭＳ Ｐゴシック" pitchFamily="34" charset="-128"/>
                <a:cs typeface="Trebuchet MS" pitchFamily="34" charset="0"/>
                <a:hlinkClick r:id="rId3"/>
              </a:rPr>
              <a:t>www.fafsa.gov</a:t>
            </a:r>
            <a:endParaRPr lang="en-US" dirty="0" smtClean="0">
              <a:solidFill>
                <a:srgbClr val="000000"/>
              </a:solidFill>
              <a:latin typeface="Trebuchet MS" pitchFamily="34" charset="0"/>
              <a:ea typeface="ＭＳ Ｐゴシック" pitchFamily="34" charset="-128"/>
              <a:cs typeface="Trebuchet MS" pitchFamily="34" charset="0"/>
            </a:endParaRPr>
          </a:p>
          <a:p>
            <a:pPr lvl="1" eaLnBrk="1" hangingPunct="1"/>
            <a:r>
              <a:rPr lang="en-US" dirty="0" smtClean="0">
                <a:solidFill>
                  <a:srgbClr val="000000"/>
                </a:solidFill>
                <a:latin typeface="Trebuchet MS" pitchFamily="34" charset="0"/>
                <a:ea typeface="ＭＳ Ｐゴシック" pitchFamily="34" charset="-128"/>
                <a:cs typeface="Trebuchet MS" pitchFamily="34" charset="0"/>
              </a:rPr>
              <a:t>PDF FAFSA – Print from your computer</a:t>
            </a:r>
          </a:p>
          <a:p>
            <a:pPr lvl="1" eaLnBrk="1" hangingPunct="1"/>
            <a:r>
              <a:rPr lang="en-US" dirty="0" smtClean="0">
                <a:solidFill>
                  <a:srgbClr val="000000"/>
                </a:solidFill>
                <a:latin typeface="Trebuchet MS" pitchFamily="34" charset="0"/>
                <a:ea typeface="ＭＳ Ｐゴシック" pitchFamily="34" charset="-128"/>
                <a:cs typeface="Trebuchet MS" pitchFamily="34" charset="0"/>
              </a:rPr>
              <a:t>Paper FAFSA – Call 800.4.FED.AID</a:t>
            </a:r>
          </a:p>
          <a:p>
            <a:pPr lvl="1" eaLnBrk="1" hangingPunct="1"/>
            <a:r>
              <a:rPr lang="en-US" u="sng" dirty="0" smtClean="0">
                <a:solidFill>
                  <a:srgbClr val="000000"/>
                </a:solidFill>
                <a:latin typeface="Trebuchet MS" pitchFamily="34" charset="0"/>
                <a:ea typeface="ＭＳ Ｐゴシック" pitchFamily="34" charset="-128"/>
                <a:cs typeface="Trebuchet MS" pitchFamily="34" charset="0"/>
              </a:rPr>
              <a:t>It is always free to complete the FASFA</a:t>
            </a:r>
          </a:p>
          <a:p>
            <a:pPr lvl="1" eaLnBrk="1" hangingPunct="1"/>
            <a:endParaRPr lang="en-US" sz="800" dirty="0" smtClean="0">
              <a:solidFill>
                <a:srgbClr val="000000"/>
              </a:solidFill>
              <a:latin typeface="Trebuchet MS" pitchFamily="34" charset="0"/>
              <a:ea typeface="ＭＳ Ｐゴシック" pitchFamily="34" charset="-128"/>
              <a:cs typeface="Trebuchet MS" pitchFamily="34" charset="0"/>
            </a:endParaRPr>
          </a:p>
          <a:p>
            <a:pPr eaLnBrk="1" hangingPunct="1"/>
            <a:r>
              <a:rPr lang="en-US" dirty="0" smtClean="0">
                <a:solidFill>
                  <a:srgbClr val="000000"/>
                </a:solidFill>
                <a:latin typeface="Trebuchet MS" pitchFamily="34" charset="0"/>
                <a:ea typeface="ＭＳ Ｐゴシック" pitchFamily="34" charset="-128"/>
                <a:cs typeface="Trebuchet MS" pitchFamily="34" charset="0"/>
              </a:rPr>
              <a:t>Online version is best</a:t>
            </a:r>
          </a:p>
          <a:p>
            <a:pPr lvl="1" eaLnBrk="1" hangingPunct="1"/>
            <a:r>
              <a:rPr lang="en-US" dirty="0" smtClean="0">
                <a:solidFill>
                  <a:srgbClr val="000000"/>
                </a:solidFill>
                <a:latin typeface="Trebuchet MS" pitchFamily="34" charset="0"/>
                <a:ea typeface="ＭＳ Ｐゴシック" pitchFamily="34" charset="-128"/>
                <a:cs typeface="Trebuchet MS" pitchFamily="34" charset="0"/>
              </a:rPr>
              <a:t>Built-in edits make it easier to complete accurately</a:t>
            </a:r>
          </a:p>
          <a:p>
            <a:pPr lvl="1" eaLnBrk="1" hangingPunct="1"/>
            <a:r>
              <a:rPr lang="en-US" dirty="0" smtClean="0">
                <a:solidFill>
                  <a:srgbClr val="000000"/>
                </a:solidFill>
                <a:latin typeface="Trebuchet MS" pitchFamily="34" charset="0"/>
                <a:ea typeface="ＭＳ Ｐゴシック" pitchFamily="34" charset="-128"/>
                <a:cs typeface="Trebuchet MS" pitchFamily="34" charset="0"/>
              </a:rPr>
              <a:t>Sign it electronically </a:t>
            </a:r>
          </a:p>
          <a:p>
            <a:pPr lvl="1" eaLnBrk="1" hangingPunct="1"/>
            <a:r>
              <a:rPr lang="en-US" dirty="0" smtClean="0">
                <a:solidFill>
                  <a:srgbClr val="000000"/>
                </a:solidFill>
                <a:latin typeface="Trebuchet MS" pitchFamily="34" charset="0"/>
                <a:ea typeface="ＭＳ Ｐゴシック" pitchFamily="34" charset="-128"/>
                <a:cs typeface="Trebuchet MS" pitchFamily="34" charset="0"/>
              </a:rPr>
              <a:t>Faster processing results</a:t>
            </a:r>
          </a:p>
          <a:p>
            <a:pPr marL="457200" lvl="1" indent="0" eaLnBrk="1" hangingPunct="1">
              <a:buNone/>
            </a:pPr>
            <a:endParaRPr lang="en-US" dirty="0" smtClean="0">
              <a:solidFill>
                <a:srgbClr val="000000"/>
              </a:solidFill>
              <a:latin typeface="Trebuchet MS" pitchFamily="34" charset="0"/>
              <a:ea typeface="ＭＳ Ｐゴシック" pitchFamily="34" charset="-128"/>
              <a:cs typeface="Trebuchet MS" pitchFamily="34" charset="0"/>
            </a:endParaRPr>
          </a:p>
        </p:txBody>
      </p:sp>
      <p:sp>
        <p:nvSpPr>
          <p:cNvPr id="47108" name="Slide Number Placeholder 9"/>
          <p:cNvSpPr>
            <a:spLocks noGrp="1"/>
          </p:cNvSpPr>
          <p:nvPr>
            <p:ph type="sldNum" sz="quarter" idx="10"/>
          </p:nvPr>
        </p:nvSpPr>
        <p:spPr bwMode="auto">
          <a:noFill/>
          <a:ln>
            <a:miter lim="800000"/>
            <a:headEnd/>
            <a:tailEnd/>
          </a:ln>
        </p:spPr>
        <p:txBody>
          <a:bodyPr/>
          <a:lstStyle/>
          <a:p>
            <a:fld id="{3ED1899B-82D5-4C87-AACA-03C639DE979C}" type="slidenum">
              <a:rPr lang="en-US" smtClean="0">
                <a:solidFill>
                  <a:schemeClr val="tx1"/>
                </a:solidFill>
              </a:rPr>
              <a:pPr/>
              <a:t>27</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4"/>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799" y="838200"/>
            <a:ext cx="7635875"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About the FAFSA</a:t>
            </a:r>
          </a:p>
        </p:txBody>
      </p:sp>
      <p:sp>
        <p:nvSpPr>
          <p:cNvPr id="45059" name="Content Placeholder 2"/>
          <p:cNvSpPr>
            <a:spLocks noGrp="1"/>
          </p:cNvSpPr>
          <p:nvPr>
            <p:ph idx="1"/>
          </p:nvPr>
        </p:nvSpPr>
        <p:spPr>
          <a:xfrm>
            <a:off x="320675" y="1981200"/>
            <a:ext cx="8213725"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FAFSA = Free Application for Federal Student Aid</a:t>
            </a:r>
          </a:p>
          <a:p>
            <a:pPr eaLnBrk="1" hangingPunct="1"/>
            <a:endParaRPr lang="en-US" sz="1000" dirty="0" smtClean="0">
              <a:latin typeface="Trebuchet MS" pitchFamily="34" charset="0"/>
              <a:ea typeface="ＭＳ Ｐゴシック" pitchFamily="34" charset="-128"/>
              <a:cs typeface="Trebuchet MS" pitchFamily="34" charset="0"/>
            </a:endParaRPr>
          </a:p>
          <a:p>
            <a:pPr eaLnBrk="1" hangingPunct="1"/>
            <a:r>
              <a:rPr lang="en-US" dirty="0" smtClean="0">
                <a:latin typeface="Trebuchet MS" pitchFamily="34" charset="0"/>
                <a:ea typeface="ＭＳ Ｐゴシック" pitchFamily="34" charset="-128"/>
                <a:cs typeface="Trebuchet MS" pitchFamily="34" charset="0"/>
              </a:rPr>
              <a:t>Determines eligibility for</a:t>
            </a:r>
          </a:p>
          <a:p>
            <a:pPr lvl="1" eaLnBrk="1" hangingPunct="1"/>
            <a:r>
              <a:rPr lang="en-US" dirty="0" smtClean="0">
                <a:latin typeface="Trebuchet MS" pitchFamily="34" charset="0"/>
                <a:ea typeface="ＭＳ Ｐゴシック" pitchFamily="34" charset="-128"/>
                <a:cs typeface="Trebuchet MS" pitchFamily="34" charset="0"/>
              </a:rPr>
              <a:t>Most federal financial aid programs</a:t>
            </a:r>
          </a:p>
          <a:p>
            <a:pPr lvl="1" eaLnBrk="1" hangingPunct="1"/>
            <a:r>
              <a:rPr lang="en-US" dirty="0" smtClean="0">
                <a:latin typeface="Trebuchet MS" pitchFamily="34" charset="0"/>
                <a:ea typeface="ＭＳ Ｐゴシック" pitchFamily="34" charset="-128"/>
                <a:cs typeface="Trebuchet MS" pitchFamily="34" charset="0"/>
              </a:rPr>
              <a:t>Many state financial aid programs</a:t>
            </a:r>
          </a:p>
          <a:p>
            <a:pPr lvl="1" eaLnBrk="1" hangingPunct="1"/>
            <a:r>
              <a:rPr lang="en-US" dirty="0" smtClean="0">
                <a:latin typeface="Trebuchet MS" pitchFamily="34" charset="0"/>
                <a:ea typeface="ＭＳ Ｐゴシック" pitchFamily="34" charset="-128"/>
                <a:cs typeface="Trebuchet MS" pitchFamily="34" charset="0"/>
              </a:rPr>
              <a:t>Much of the aid colleges award from their own funds</a:t>
            </a:r>
          </a:p>
          <a:p>
            <a:pPr lvl="1" eaLnBrk="1" hangingPunct="1"/>
            <a:r>
              <a:rPr lang="en-US" dirty="0" smtClean="0">
                <a:latin typeface="Trebuchet MS" pitchFamily="34" charset="0"/>
                <a:ea typeface="ＭＳ Ｐゴシック" pitchFamily="34" charset="-128"/>
                <a:cs typeface="Trebuchet MS" pitchFamily="34" charset="0"/>
              </a:rPr>
              <a:t>Some scholarship programs</a:t>
            </a:r>
          </a:p>
          <a:p>
            <a:pPr lvl="1" eaLnBrk="1" hangingPunct="1"/>
            <a:endParaRPr lang="en-US" sz="1000" dirty="0" smtClean="0">
              <a:latin typeface="Trebuchet MS" pitchFamily="34" charset="0"/>
              <a:ea typeface="ＭＳ Ｐゴシック" pitchFamily="34" charset="-128"/>
              <a:cs typeface="Trebuchet MS" pitchFamily="34" charset="0"/>
            </a:endParaRPr>
          </a:p>
          <a:p>
            <a:pPr eaLnBrk="1" hangingPunct="1"/>
            <a:r>
              <a:rPr lang="en-US" dirty="0" smtClean="0">
                <a:latin typeface="Trebuchet MS" pitchFamily="34" charset="0"/>
                <a:ea typeface="ＭＳ Ｐゴシック" pitchFamily="34" charset="-128"/>
                <a:cs typeface="Trebuchet MS" pitchFamily="34" charset="0"/>
              </a:rPr>
              <a:t>Colleges may require additional forms to collect more detailed data</a:t>
            </a:r>
          </a:p>
        </p:txBody>
      </p:sp>
      <p:sp>
        <p:nvSpPr>
          <p:cNvPr id="45060" name="Slide Number Placeholder 9"/>
          <p:cNvSpPr>
            <a:spLocks noGrp="1"/>
          </p:cNvSpPr>
          <p:nvPr>
            <p:ph type="sldNum" sz="quarter" idx="10"/>
          </p:nvPr>
        </p:nvSpPr>
        <p:spPr bwMode="auto">
          <a:noFill/>
          <a:ln>
            <a:miter lim="800000"/>
            <a:headEnd/>
            <a:tailEnd/>
          </a:ln>
        </p:spPr>
        <p:txBody>
          <a:bodyPr/>
          <a:lstStyle/>
          <a:p>
            <a:fld id="{F6F8A8C5-0E62-42FB-8B06-390CD95B27AB}" type="slidenum">
              <a:rPr lang="en-US" smtClean="0">
                <a:solidFill>
                  <a:schemeClr val="tx1"/>
                </a:solidFill>
              </a:rPr>
              <a:pPr/>
              <a:t>28</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19200" y="838200"/>
            <a:ext cx="76962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FAFSA</a:t>
            </a:r>
          </a:p>
        </p:txBody>
      </p:sp>
      <p:sp>
        <p:nvSpPr>
          <p:cNvPr id="48131" name="Rectangle 3"/>
          <p:cNvSpPr>
            <a:spLocks noGrp="1" noChangeArrowheads="1"/>
          </p:cNvSpPr>
          <p:nvPr>
            <p:ph type="body" idx="1"/>
          </p:nvPr>
        </p:nvSpPr>
        <p:spPr>
          <a:xfrm>
            <a:off x="914399" y="1981200"/>
            <a:ext cx="7407275"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Information used to calculate the Expected Family Contribution or EFC</a:t>
            </a:r>
          </a:p>
          <a:p>
            <a:pPr marL="682625" lvl="1" indent="-341313" eaLnBrk="1" hangingPunct="1">
              <a:spcBef>
                <a:spcPct val="40000"/>
              </a:spcBef>
            </a:pPr>
            <a:r>
              <a:rPr lang="en-US" dirty="0" smtClean="0">
                <a:latin typeface="Trebuchet MS" pitchFamily="34" charset="0"/>
                <a:ea typeface="ＭＳ Ｐゴシック" pitchFamily="34" charset="-128"/>
                <a:cs typeface="Trebuchet MS" pitchFamily="34" charset="0"/>
              </a:rPr>
              <a:t>The amount of money a student and his or her family may reasonably be expected to contribute towards the cost of the student’s education for an academic year</a:t>
            </a:r>
          </a:p>
          <a:p>
            <a:pPr eaLnBrk="1" hangingPunct="1">
              <a:spcBef>
                <a:spcPct val="75000"/>
              </a:spcBef>
            </a:pPr>
            <a:r>
              <a:rPr lang="en-US" dirty="0" smtClean="0">
                <a:latin typeface="Trebuchet MS" pitchFamily="34" charset="0"/>
                <a:ea typeface="ＭＳ Ｐゴシック" pitchFamily="34" charset="-128"/>
                <a:cs typeface="Trebuchet MS" pitchFamily="34" charset="0"/>
              </a:rPr>
              <a:t>Colleges use EFC to award financial aid</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0675" y="838200"/>
            <a:ext cx="8001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Topics We Will Discuss Tonight</a:t>
            </a:r>
          </a:p>
        </p:txBody>
      </p:sp>
      <p:sp>
        <p:nvSpPr>
          <p:cNvPr id="16387" name="Rectangle 3"/>
          <p:cNvSpPr>
            <a:spLocks noGrp="1" noChangeArrowheads="1"/>
          </p:cNvSpPr>
          <p:nvPr>
            <p:ph type="body" idx="1"/>
          </p:nvPr>
        </p:nvSpPr>
        <p:spPr>
          <a:xfrm>
            <a:off x="609600" y="1981200"/>
            <a:ext cx="8382000" cy="4191000"/>
          </a:xfrm>
        </p:spPr>
        <p:txBody>
          <a:bodyPr/>
          <a:lstStyle/>
          <a:p>
            <a:pPr eaLnBrk="1" hangingPunct="1">
              <a:lnSpc>
                <a:spcPct val="95000"/>
              </a:lnSpc>
            </a:pPr>
            <a:r>
              <a:rPr lang="en-US" sz="3000" dirty="0" smtClean="0">
                <a:latin typeface="Trebuchet MS" pitchFamily="34" charset="0"/>
                <a:ea typeface="ＭＳ Ｐゴシック" pitchFamily="34" charset="-128"/>
                <a:cs typeface="Trebuchet MS" pitchFamily="34" charset="0"/>
              </a:rPr>
              <a:t>What is financial aid</a:t>
            </a:r>
          </a:p>
          <a:p>
            <a:pPr eaLnBrk="1" hangingPunct="1">
              <a:lnSpc>
                <a:spcPct val="95000"/>
              </a:lnSpc>
            </a:pPr>
            <a:r>
              <a:rPr lang="en-US" sz="3000" dirty="0" smtClean="0">
                <a:latin typeface="Trebuchet MS" pitchFamily="34" charset="0"/>
                <a:ea typeface="ＭＳ Ｐゴシック" pitchFamily="34" charset="-128"/>
                <a:cs typeface="Trebuchet MS" pitchFamily="34" charset="0"/>
              </a:rPr>
              <a:t>Cost of attendance (COA)</a:t>
            </a:r>
          </a:p>
          <a:p>
            <a:pPr eaLnBrk="1" hangingPunct="1">
              <a:lnSpc>
                <a:spcPct val="95000"/>
              </a:lnSpc>
            </a:pPr>
            <a:r>
              <a:rPr lang="en-US" sz="3000" dirty="0" smtClean="0">
                <a:latin typeface="Trebuchet MS" pitchFamily="34" charset="0"/>
                <a:ea typeface="ＭＳ Ｐゴシック" pitchFamily="34" charset="-128"/>
                <a:cs typeface="Trebuchet MS" pitchFamily="34" charset="0"/>
              </a:rPr>
              <a:t>Expected Family Contribution (EFC)</a:t>
            </a:r>
          </a:p>
          <a:p>
            <a:pPr eaLnBrk="1" hangingPunct="1">
              <a:lnSpc>
                <a:spcPct val="95000"/>
              </a:lnSpc>
            </a:pPr>
            <a:r>
              <a:rPr lang="en-US" sz="3000" dirty="0">
                <a:latin typeface="Trebuchet MS" pitchFamily="34" charset="0"/>
                <a:ea typeface="ＭＳ Ｐゴシック" pitchFamily="34" charset="-128"/>
                <a:cs typeface="Trebuchet MS" pitchFamily="34" charset="0"/>
              </a:rPr>
              <a:t>F</a:t>
            </a:r>
            <a:r>
              <a:rPr lang="en-US" sz="3000" dirty="0" smtClean="0">
                <a:latin typeface="Trebuchet MS" pitchFamily="34" charset="0"/>
                <a:ea typeface="ＭＳ Ｐゴシック" pitchFamily="34" charset="-128"/>
                <a:cs typeface="Trebuchet MS" pitchFamily="34" charset="0"/>
              </a:rPr>
              <a:t>inancial need</a:t>
            </a:r>
          </a:p>
          <a:p>
            <a:pPr eaLnBrk="1" hangingPunct="1">
              <a:lnSpc>
                <a:spcPct val="95000"/>
              </a:lnSpc>
            </a:pPr>
            <a:r>
              <a:rPr lang="en-US" sz="3000" dirty="0" smtClean="0">
                <a:latin typeface="Trebuchet MS" pitchFamily="34" charset="0"/>
                <a:ea typeface="ＭＳ Ｐゴシック" pitchFamily="34" charset="-128"/>
                <a:cs typeface="Trebuchet MS" pitchFamily="34" charset="0"/>
              </a:rPr>
              <a:t>Categories, types, and sources of financial aid</a:t>
            </a:r>
          </a:p>
          <a:p>
            <a:pPr eaLnBrk="1" hangingPunct="1">
              <a:lnSpc>
                <a:spcPct val="95000"/>
              </a:lnSpc>
            </a:pPr>
            <a:r>
              <a:rPr lang="en-US" sz="3000" dirty="0" smtClean="0">
                <a:latin typeface="Trebuchet MS" pitchFamily="34" charset="0"/>
                <a:ea typeface="ＭＳ Ｐゴシック" pitchFamily="34" charset="-128"/>
                <a:cs typeface="Trebuchet MS" pitchFamily="34" charset="0"/>
              </a:rPr>
              <a:t>Free Application for Federal Student Aid (FAFSA) and the financial aid award</a:t>
            </a:r>
          </a:p>
          <a:p>
            <a:pPr eaLnBrk="1" hangingPunct="1">
              <a:lnSpc>
                <a:spcPct val="95000"/>
              </a:lnSpc>
            </a:pPr>
            <a:r>
              <a:rPr lang="en-US" sz="3000" dirty="0" smtClean="0">
                <a:latin typeface="Trebuchet MS" pitchFamily="34" charset="0"/>
                <a:ea typeface="ＭＳ Ｐゴシック" pitchFamily="34" charset="-128"/>
                <a:cs typeface="Trebuchet MS" pitchFamily="34" charset="0"/>
              </a:rPr>
              <a:t>Special circumstances</a:t>
            </a:r>
          </a:p>
        </p:txBody>
      </p:sp>
      <p:grpSp>
        <p:nvGrpSpPr>
          <p:cNvPr id="2"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295400" y="1295400"/>
            <a:ext cx="7620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About the FAFSA</a:t>
            </a:r>
          </a:p>
        </p:txBody>
      </p:sp>
      <p:sp>
        <p:nvSpPr>
          <p:cNvPr id="59395" name="Content Placeholder 2"/>
          <p:cNvSpPr>
            <a:spLocks noGrp="1"/>
          </p:cNvSpPr>
          <p:nvPr>
            <p:ph idx="1"/>
          </p:nvPr>
        </p:nvSpPr>
        <p:spPr>
          <a:xfrm>
            <a:off x="914400" y="2438400"/>
            <a:ext cx="8001000"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FAFSA asks you questions about</a:t>
            </a:r>
          </a:p>
          <a:p>
            <a:pPr lvl="1" eaLnBrk="1" hangingPunct="1"/>
            <a:r>
              <a:rPr lang="en-US" dirty="0" smtClean="0">
                <a:latin typeface="Trebuchet MS" pitchFamily="34" charset="0"/>
                <a:ea typeface="ＭＳ Ｐゴシック" pitchFamily="34" charset="-128"/>
                <a:cs typeface="Trebuchet MS" pitchFamily="34" charset="0"/>
              </a:rPr>
              <a:t>Income</a:t>
            </a:r>
          </a:p>
          <a:p>
            <a:pPr lvl="1" eaLnBrk="1" hangingPunct="1"/>
            <a:r>
              <a:rPr lang="en-US" dirty="0" smtClean="0">
                <a:latin typeface="Trebuchet MS" pitchFamily="34" charset="0"/>
                <a:ea typeface="ＭＳ Ｐゴシック" pitchFamily="34" charset="-128"/>
                <a:cs typeface="Trebuchet MS" pitchFamily="34" charset="0"/>
              </a:rPr>
              <a:t>Assets</a:t>
            </a:r>
          </a:p>
          <a:p>
            <a:pPr lvl="1" eaLnBrk="1" hangingPunct="1"/>
            <a:r>
              <a:rPr lang="en-US" dirty="0" smtClean="0">
                <a:latin typeface="Trebuchet MS" pitchFamily="34" charset="0"/>
                <a:ea typeface="ＭＳ Ｐゴシック" pitchFamily="34" charset="-128"/>
                <a:cs typeface="Trebuchet MS" pitchFamily="34" charset="0"/>
              </a:rPr>
              <a:t>Family size</a:t>
            </a:r>
          </a:p>
          <a:p>
            <a:pPr lvl="1" eaLnBrk="1" hangingPunct="1"/>
            <a:r>
              <a:rPr lang="en-US" dirty="0" smtClean="0">
                <a:latin typeface="Trebuchet MS" pitchFamily="34" charset="0"/>
                <a:ea typeface="ＭＳ Ｐゴシック" pitchFamily="34" charset="-128"/>
                <a:cs typeface="Trebuchet MS" pitchFamily="34" charset="0"/>
              </a:rPr>
              <a:t>Number of family members attending college</a:t>
            </a:r>
          </a:p>
          <a:p>
            <a:pPr eaLnBrk="1" hangingPunct="1"/>
            <a:r>
              <a:rPr lang="en-US" dirty="0" smtClean="0">
                <a:latin typeface="Trebuchet MS" pitchFamily="34" charset="0"/>
                <a:ea typeface="ＭＳ Ｐゴシック" pitchFamily="34" charset="-128"/>
                <a:cs typeface="Trebuchet MS" pitchFamily="34" charset="0"/>
              </a:rPr>
              <a:t>Number one reason people don</a:t>
            </a:r>
            <a:r>
              <a:rPr lang="en-US" altLang="en-US" dirty="0" smtClean="0">
                <a:latin typeface="Trebuchet MS" pitchFamily="34" charset="0"/>
                <a:ea typeface="ＭＳ Ｐゴシック" pitchFamily="34" charset="-128"/>
                <a:cs typeface="Trebuchet MS" pitchFamily="34" charset="0"/>
              </a:rPr>
              <a:t>’</a:t>
            </a:r>
            <a:r>
              <a:rPr lang="en-US" altLang="ja-JP" dirty="0" smtClean="0">
                <a:latin typeface="Trebuchet MS" pitchFamily="34" charset="0"/>
                <a:ea typeface="ＭＳ Ｐゴシック" pitchFamily="34" charset="-128"/>
                <a:cs typeface="Trebuchet MS" pitchFamily="34" charset="0"/>
              </a:rPr>
              <a:t>t file a FAFSA </a:t>
            </a:r>
          </a:p>
          <a:p>
            <a:pPr lvl="1" eaLnBrk="1" hangingPunct="1"/>
            <a:r>
              <a:rPr lang="en-US" altLang="ja-JP" dirty="0" smtClean="0">
                <a:latin typeface="Trebuchet MS" pitchFamily="34" charset="0"/>
                <a:ea typeface="ＭＳ Ｐゴシック" pitchFamily="34" charset="-128"/>
                <a:cs typeface="Trebuchet MS" pitchFamily="34" charset="0"/>
              </a:rPr>
              <a:t>They assume they are not eligible for aid</a:t>
            </a:r>
          </a:p>
          <a:p>
            <a:pPr lvl="1" eaLnBrk="1" hangingPunct="1"/>
            <a:r>
              <a:rPr lang="en-US" dirty="0" smtClean="0">
                <a:latin typeface="Trebuchet MS" pitchFamily="34" charset="0"/>
                <a:ea typeface="ＭＳ Ｐゴシック" pitchFamily="34" charset="-128"/>
                <a:cs typeface="Trebuchet MS" pitchFamily="34" charset="0"/>
              </a:rPr>
              <a:t>This may be a costly assumption</a:t>
            </a:r>
          </a:p>
        </p:txBody>
      </p:sp>
      <p:sp>
        <p:nvSpPr>
          <p:cNvPr id="59396" name="Slide Number Placeholder 9"/>
          <p:cNvSpPr>
            <a:spLocks noGrp="1"/>
          </p:cNvSpPr>
          <p:nvPr>
            <p:ph type="sldNum" sz="quarter" idx="10"/>
          </p:nvPr>
        </p:nvSpPr>
        <p:spPr bwMode="auto">
          <a:noFill/>
          <a:ln>
            <a:miter lim="800000"/>
            <a:headEnd/>
            <a:tailEnd/>
          </a:ln>
        </p:spPr>
        <p:txBody>
          <a:bodyPr/>
          <a:lstStyle/>
          <a:p>
            <a:fld id="{20FF5080-7852-41A5-B203-0C9AA8CD9164}" type="slidenum">
              <a:rPr lang="en-US" smtClean="0">
                <a:solidFill>
                  <a:schemeClr val="tx1"/>
                </a:solidFill>
              </a:rPr>
              <a:pPr/>
              <a:t>30</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1409700"/>
            <a:ext cx="7239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FAFSA</a:t>
            </a:r>
          </a:p>
        </p:txBody>
      </p:sp>
      <p:sp>
        <p:nvSpPr>
          <p:cNvPr id="49155" name="Rectangle 3"/>
          <p:cNvSpPr>
            <a:spLocks noGrp="1" noChangeArrowheads="1"/>
          </p:cNvSpPr>
          <p:nvPr>
            <p:ph type="body" idx="1"/>
          </p:nvPr>
        </p:nvSpPr>
        <p:spPr>
          <a:xfrm>
            <a:off x="533400" y="2590800"/>
            <a:ext cx="8382000" cy="3581400"/>
          </a:xfrm>
        </p:spPr>
        <p:txBody>
          <a:bodyPr/>
          <a:lstStyle/>
          <a:p>
            <a:pPr eaLnBrk="1" hangingPunct="1">
              <a:spcBef>
                <a:spcPct val="50000"/>
              </a:spcBef>
            </a:pPr>
            <a:r>
              <a:rPr lang="en-US" dirty="0" smtClean="0">
                <a:latin typeface="Trebuchet MS" pitchFamily="34" charset="0"/>
                <a:ea typeface="ＭＳ Ｐゴシック" pitchFamily="34" charset="-128"/>
                <a:cs typeface="Trebuchet MS" pitchFamily="34" charset="0"/>
              </a:rPr>
              <a:t>May be filed at any time during an academic year, but no earlier than the January 1</a:t>
            </a:r>
            <a:r>
              <a:rPr lang="en-US" baseline="30000" dirty="0" smtClean="0">
                <a:latin typeface="Trebuchet MS" pitchFamily="34" charset="0"/>
                <a:ea typeface="ＭＳ Ｐゴシック" pitchFamily="34" charset="-128"/>
                <a:cs typeface="Trebuchet MS" pitchFamily="34" charset="0"/>
              </a:rPr>
              <a:t>st</a:t>
            </a:r>
            <a:r>
              <a:rPr lang="en-US" dirty="0" smtClean="0">
                <a:latin typeface="Trebuchet MS" pitchFamily="34" charset="0"/>
                <a:ea typeface="ＭＳ Ｐゴシック" pitchFamily="34" charset="-128"/>
                <a:cs typeface="Trebuchet MS" pitchFamily="34" charset="0"/>
              </a:rPr>
              <a:t> prior to the academic year for which the student requests aid</a:t>
            </a:r>
          </a:p>
          <a:p>
            <a:pPr eaLnBrk="1" hangingPunct="1">
              <a:spcBef>
                <a:spcPct val="50000"/>
              </a:spcBef>
            </a:pPr>
            <a:r>
              <a:rPr lang="en-US" dirty="0" smtClean="0">
                <a:latin typeface="Trebuchet MS" pitchFamily="34" charset="0"/>
                <a:ea typeface="ＭＳ Ｐゴシック" pitchFamily="34" charset="-128"/>
                <a:cs typeface="Trebuchet MS" pitchFamily="34" charset="0"/>
              </a:rPr>
              <a:t>For the 2015–16 academic year, the FAFSA may be filed beginning January 1, 2015</a:t>
            </a:r>
          </a:p>
          <a:p>
            <a:pPr eaLnBrk="1" hangingPunct="1">
              <a:spcBef>
                <a:spcPct val="50000"/>
              </a:spcBef>
            </a:pPr>
            <a:r>
              <a:rPr lang="en-US" dirty="0" smtClean="0">
                <a:latin typeface="Trebuchet MS" pitchFamily="34" charset="0"/>
                <a:ea typeface="ＭＳ Ｐゴシック" pitchFamily="34" charset="-128"/>
                <a:cs typeface="Trebuchet MS" pitchFamily="34" charset="0"/>
              </a:rPr>
              <a:t>Colleges may set their own FAFSA filing deadlines</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19200" y="1066800"/>
            <a:ext cx="7543800" cy="1143000"/>
          </a:xfrm>
        </p:spPr>
        <p:txBody>
          <a:bodyPr/>
          <a:lstStyle/>
          <a:p>
            <a:pPr algn="l"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FAFSA on the Web</a:t>
            </a:r>
          </a:p>
        </p:txBody>
      </p:sp>
      <p:sp>
        <p:nvSpPr>
          <p:cNvPr id="51203" name="Rectangle 5"/>
          <p:cNvSpPr>
            <a:spLocks noGrp="1" noChangeArrowheads="1"/>
          </p:cNvSpPr>
          <p:nvPr>
            <p:ph type="body" sz="half" idx="2"/>
          </p:nvPr>
        </p:nvSpPr>
        <p:spPr>
          <a:xfrm>
            <a:off x="838200" y="2209800"/>
            <a:ext cx="7772400" cy="4444999"/>
          </a:xfrm>
        </p:spPr>
        <p:txBody>
          <a:bodyPr/>
          <a:lstStyle/>
          <a:p>
            <a:pPr eaLnBrk="1" hangingPunct="1">
              <a:lnSpc>
                <a:spcPct val="90000"/>
              </a:lnSpc>
              <a:spcBef>
                <a:spcPct val="25000"/>
              </a:spcBef>
            </a:pPr>
            <a:r>
              <a:rPr lang="en-US" sz="4400" b="1" dirty="0" smtClean="0">
                <a:latin typeface="Trebuchet MS" pitchFamily="34" charset="0"/>
                <a:ea typeface="ＭＳ Ｐゴシック" pitchFamily="34" charset="-128"/>
                <a:cs typeface="Trebuchet MS" pitchFamily="34" charset="0"/>
              </a:rPr>
              <a:t>Website: www.fafsa.gov</a:t>
            </a:r>
          </a:p>
          <a:p>
            <a:pPr eaLnBrk="1" hangingPunct="1">
              <a:lnSpc>
                <a:spcPct val="90000"/>
              </a:lnSpc>
              <a:spcBef>
                <a:spcPct val="25000"/>
              </a:spcBef>
            </a:pPr>
            <a:endParaRPr lang="en-US" sz="2800" dirty="0" smtClean="0">
              <a:latin typeface="Trebuchet MS" pitchFamily="34" charset="0"/>
              <a:ea typeface="ＭＳ Ｐゴシック" pitchFamily="34" charset="-128"/>
              <a:cs typeface="Trebuchet MS" pitchFamily="34" charset="0"/>
            </a:endParaRPr>
          </a:p>
          <a:p>
            <a:pPr eaLnBrk="1" hangingPunct="1">
              <a:lnSpc>
                <a:spcPct val="90000"/>
              </a:lnSpc>
              <a:spcBef>
                <a:spcPct val="25000"/>
              </a:spcBef>
            </a:pPr>
            <a:r>
              <a:rPr lang="en-US" sz="2800" dirty="0" smtClean="0">
                <a:latin typeface="Trebuchet MS" pitchFamily="34" charset="0"/>
                <a:ea typeface="ＭＳ Ｐゴシック" pitchFamily="34" charset="-128"/>
                <a:cs typeface="Trebuchet MS" pitchFamily="34" charset="0"/>
              </a:rPr>
              <a:t>2015–16 FAFSA on the Web available on </a:t>
            </a:r>
            <a:br>
              <a:rPr lang="en-US" sz="2800" dirty="0" smtClean="0">
                <a:latin typeface="Trebuchet MS" pitchFamily="34" charset="0"/>
                <a:ea typeface="ＭＳ Ｐゴシック" pitchFamily="34" charset="-128"/>
                <a:cs typeface="Trebuchet MS" pitchFamily="34" charset="0"/>
              </a:rPr>
            </a:br>
            <a:r>
              <a:rPr lang="en-US" sz="2800" dirty="0" smtClean="0">
                <a:latin typeface="Trebuchet MS" pitchFamily="34" charset="0"/>
                <a:ea typeface="ＭＳ Ｐゴシック" pitchFamily="34" charset="-128"/>
                <a:cs typeface="Trebuchet MS" pitchFamily="34" charset="0"/>
              </a:rPr>
              <a:t>January 1, 2015</a:t>
            </a:r>
          </a:p>
          <a:p>
            <a:pPr eaLnBrk="1" hangingPunct="1">
              <a:lnSpc>
                <a:spcPct val="90000"/>
              </a:lnSpc>
              <a:spcBef>
                <a:spcPct val="25000"/>
              </a:spcBef>
            </a:pPr>
            <a:r>
              <a:rPr lang="en-US" sz="2800" dirty="0" smtClean="0">
                <a:latin typeface="Trebuchet MS" pitchFamily="34" charset="0"/>
                <a:ea typeface="ＭＳ Ｐゴシック" pitchFamily="34" charset="-128"/>
                <a:cs typeface="Trebuchet MS" pitchFamily="34" charset="0"/>
              </a:rPr>
              <a:t>FAFSA on the Web Worksheet:</a:t>
            </a:r>
          </a:p>
          <a:p>
            <a:pPr marL="341312" lvl="1" indent="0" eaLnBrk="1" hangingPunct="1">
              <a:lnSpc>
                <a:spcPct val="90000"/>
              </a:lnSpc>
              <a:spcBef>
                <a:spcPct val="25000"/>
              </a:spcBef>
              <a:buNone/>
            </a:pPr>
            <a:r>
              <a:rPr lang="en-US" sz="2600" dirty="0" smtClean="0">
                <a:latin typeface="Trebuchet MS" pitchFamily="34" charset="0"/>
                <a:ea typeface="ＭＳ Ｐゴシック" pitchFamily="34" charset="-128"/>
                <a:cs typeface="Trebuchet MS" pitchFamily="34" charset="0"/>
              </a:rPr>
              <a:t>Used as “pre-application” worksheet</a:t>
            </a:r>
            <a:endParaRPr lang="en-US" sz="2600" baseline="30000" dirty="0" smtClean="0">
              <a:latin typeface="Trebuchet MS" pitchFamily="34" charset="0"/>
              <a:ea typeface="ＭＳ Ｐゴシック" pitchFamily="34" charset="-128"/>
              <a:cs typeface="Trebuchet MS" pitchFamily="34" charset="0"/>
            </a:endParaRPr>
          </a:p>
          <a:p>
            <a:pPr marL="341312" lvl="1" indent="0" eaLnBrk="1" hangingPunct="1">
              <a:lnSpc>
                <a:spcPct val="90000"/>
              </a:lnSpc>
              <a:spcBef>
                <a:spcPct val="25000"/>
              </a:spcBef>
              <a:buNone/>
            </a:pPr>
            <a:r>
              <a:rPr lang="en-US" sz="2600" dirty="0" smtClean="0">
                <a:latin typeface="Trebuchet MS" pitchFamily="34" charset="0"/>
                <a:ea typeface="ＭＳ Ｐゴシック" pitchFamily="34" charset="-128"/>
                <a:cs typeface="Trebuchet MS" pitchFamily="34" charset="0"/>
              </a:rPr>
              <a:t>Questions follow order of FAFSA on the Web</a:t>
            </a: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
        <p:nvSpPr>
          <p:cNvPr id="2" name="Content Placeholder 1"/>
          <p:cNvSpPr>
            <a:spLocks noGrp="1"/>
          </p:cNvSpPr>
          <p:nvPr>
            <p:ph sz="half" idx="1"/>
          </p:nvPr>
        </p:nvSpPr>
        <p:spPr>
          <a:xfrm flipV="1">
            <a:off x="1219200" y="1109133"/>
            <a:ext cx="7620000" cy="338668"/>
          </a:xfrm>
        </p:spPr>
        <p:txBody>
          <a:bodyPr/>
          <a:lstStyle/>
          <a:p>
            <a:pPr marL="0" indent="0">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914400"/>
            <a:ext cx="77724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FAFSA on the Web</a:t>
            </a:r>
          </a:p>
        </p:txBody>
      </p:sp>
      <p:sp>
        <p:nvSpPr>
          <p:cNvPr id="55299" name="Rectangle 3"/>
          <p:cNvSpPr>
            <a:spLocks noGrp="1" noChangeArrowheads="1"/>
          </p:cNvSpPr>
          <p:nvPr>
            <p:ph type="body" idx="1"/>
          </p:nvPr>
        </p:nvSpPr>
        <p:spPr>
          <a:xfrm>
            <a:off x="685800" y="2209800"/>
            <a:ext cx="8458200" cy="3657600"/>
          </a:xfrm>
        </p:spPr>
        <p:txBody>
          <a:bodyPr/>
          <a:lstStyle/>
          <a:p>
            <a:pPr eaLnBrk="1" hangingPunct="1">
              <a:spcBef>
                <a:spcPts val="1800"/>
              </a:spcBef>
            </a:pPr>
            <a:r>
              <a:rPr lang="en-US" dirty="0" smtClean="0">
                <a:latin typeface="Trebuchet MS" pitchFamily="34" charset="0"/>
                <a:ea typeface="ＭＳ Ｐゴシック" pitchFamily="34" charset="-128"/>
                <a:cs typeface="Trebuchet MS" pitchFamily="34" charset="0"/>
              </a:rPr>
              <a:t>Built-in edits to prevent costly errors</a:t>
            </a:r>
          </a:p>
          <a:p>
            <a:pPr eaLnBrk="1" hangingPunct="1">
              <a:spcBef>
                <a:spcPts val="1800"/>
              </a:spcBef>
            </a:pPr>
            <a:r>
              <a:rPr lang="en-US" dirty="0" smtClean="0">
                <a:latin typeface="Trebuchet MS" pitchFamily="34" charset="0"/>
                <a:ea typeface="ＭＳ Ｐゴシック" pitchFamily="34" charset="-128"/>
                <a:cs typeface="Trebuchet MS" pitchFamily="34" charset="0"/>
              </a:rPr>
              <a:t>Skip logic allows student and/or parent to skip unnecessary questions</a:t>
            </a:r>
          </a:p>
          <a:p>
            <a:pPr eaLnBrk="1" hangingPunct="1">
              <a:spcBef>
                <a:spcPts val="1800"/>
              </a:spcBef>
            </a:pPr>
            <a:r>
              <a:rPr lang="en-US" dirty="0" smtClean="0">
                <a:latin typeface="Trebuchet MS" pitchFamily="34" charset="0"/>
                <a:ea typeface="ＭＳ Ｐゴシック" pitchFamily="34" charset="-128"/>
                <a:cs typeface="Trebuchet MS" pitchFamily="34" charset="0"/>
              </a:rPr>
              <a:t>Option to use Internal Revenue Service (IRS) data retrieval tool</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143000" y="1524000"/>
            <a:ext cx="7696200" cy="1143000"/>
          </a:xfrm>
        </p:spPr>
        <p:txBody>
          <a:bodyPr/>
          <a:lstStyle/>
          <a:p>
            <a:r>
              <a:rPr lang="en-US" b="1" dirty="0" smtClean="0">
                <a:solidFill>
                  <a:schemeClr val="accent6">
                    <a:lumMod val="75000"/>
                  </a:schemeClr>
                </a:solidFill>
                <a:latin typeface="Trebuchet MS" pitchFamily="34" charset="0"/>
                <a:ea typeface="ＭＳ Ｐゴシック" pitchFamily="34" charset="-128"/>
                <a:cs typeface="Trebuchet MS" pitchFamily="34" charset="0"/>
              </a:rPr>
              <a:t>FAFSA on the Web</a:t>
            </a:r>
          </a:p>
        </p:txBody>
      </p:sp>
      <p:sp>
        <p:nvSpPr>
          <p:cNvPr id="56323" name="Content Placeholder 2"/>
          <p:cNvSpPr>
            <a:spLocks noGrp="1"/>
          </p:cNvSpPr>
          <p:nvPr>
            <p:ph idx="1"/>
          </p:nvPr>
        </p:nvSpPr>
        <p:spPr>
          <a:xfrm>
            <a:off x="838200" y="2667000"/>
            <a:ext cx="8001000" cy="4191000"/>
          </a:xfrm>
        </p:spPr>
        <p:txBody>
          <a:bodyPr/>
          <a:lstStyle/>
          <a:p>
            <a:pPr eaLnBrk="1" hangingPunct="1">
              <a:spcBef>
                <a:spcPct val="30000"/>
              </a:spcBef>
            </a:pPr>
            <a:r>
              <a:rPr lang="en-US" dirty="0" smtClean="0">
                <a:latin typeface="Trebuchet MS" pitchFamily="34" charset="0"/>
                <a:ea typeface="ＭＳ Ｐゴシック" pitchFamily="34" charset="-128"/>
                <a:cs typeface="Trebuchet MS" pitchFamily="34" charset="0"/>
              </a:rPr>
              <a:t>More timely submission of original application and any necessary corrections</a:t>
            </a:r>
          </a:p>
          <a:p>
            <a:pPr eaLnBrk="1" hangingPunct="1">
              <a:spcBef>
                <a:spcPct val="30000"/>
              </a:spcBef>
            </a:pPr>
            <a:r>
              <a:rPr lang="en-US" dirty="0" smtClean="0">
                <a:latin typeface="Trebuchet MS" pitchFamily="34" charset="0"/>
                <a:ea typeface="ＭＳ Ｐゴシック" pitchFamily="34" charset="-128"/>
                <a:cs typeface="Trebuchet MS" pitchFamily="34" charset="0"/>
              </a:rPr>
              <a:t>More detailed instructions and “help” for common questions</a:t>
            </a:r>
          </a:p>
          <a:p>
            <a:pPr eaLnBrk="1" hangingPunct="1">
              <a:spcBef>
                <a:spcPct val="30000"/>
              </a:spcBef>
            </a:pPr>
            <a:r>
              <a:rPr lang="en-US" dirty="0" smtClean="0">
                <a:latin typeface="Trebuchet MS" pitchFamily="34" charset="0"/>
                <a:ea typeface="ＭＳ Ｐゴシック" pitchFamily="34" charset="-128"/>
                <a:cs typeface="Trebuchet MS" pitchFamily="34" charset="0"/>
              </a:rPr>
              <a:t>Ability to check application status on-line</a:t>
            </a:r>
          </a:p>
          <a:p>
            <a:pPr eaLnBrk="1" hangingPunct="1">
              <a:spcBef>
                <a:spcPct val="30000"/>
              </a:spcBef>
            </a:pPr>
            <a:r>
              <a:rPr lang="en-US" dirty="0" smtClean="0">
                <a:latin typeface="Trebuchet MS" pitchFamily="34" charset="0"/>
                <a:ea typeface="ＭＳ Ｐゴシック" pitchFamily="34" charset="-128"/>
                <a:cs typeface="Trebuchet MS" pitchFamily="34" charset="0"/>
              </a:rPr>
              <a:t>Simplified application process in the future</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19200" y="1371600"/>
            <a:ext cx="7696200" cy="1143000"/>
          </a:xfrm>
        </p:spPr>
        <p:txBody>
          <a:bodyPr/>
          <a:lstStyle/>
          <a:p>
            <a:r>
              <a:rPr lang="en-US" b="1" dirty="0" smtClean="0">
                <a:solidFill>
                  <a:schemeClr val="accent6">
                    <a:lumMod val="75000"/>
                  </a:schemeClr>
                </a:solidFill>
                <a:latin typeface="Trebuchet MS" pitchFamily="34" charset="0"/>
                <a:ea typeface="ＭＳ Ｐゴシック" pitchFamily="34" charset="-128"/>
                <a:cs typeface="Trebuchet MS" pitchFamily="34" charset="0"/>
              </a:rPr>
              <a:t>IRS Data Retrieval </a:t>
            </a:r>
          </a:p>
        </p:txBody>
      </p:sp>
      <p:sp>
        <p:nvSpPr>
          <p:cNvPr id="57347" name="Content Placeholder 2"/>
          <p:cNvSpPr>
            <a:spLocks noGrp="1"/>
          </p:cNvSpPr>
          <p:nvPr>
            <p:ph idx="1"/>
          </p:nvPr>
        </p:nvSpPr>
        <p:spPr>
          <a:xfrm>
            <a:off x="914400" y="2514600"/>
            <a:ext cx="8001000" cy="4191000"/>
          </a:xfrm>
        </p:spPr>
        <p:txBody>
          <a:bodyPr/>
          <a:lstStyle/>
          <a:p>
            <a:pPr>
              <a:spcBef>
                <a:spcPts val="1200"/>
              </a:spcBef>
            </a:pPr>
            <a:r>
              <a:rPr lang="en-US" dirty="0" smtClean="0">
                <a:latin typeface="Trebuchet MS" pitchFamily="34" charset="0"/>
                <a:ea typeface="ＭＳ Ｐゴシック" pitchFamily="34" charset="-128"/>
                <a:cs typeface="Trebuchet MS" pitchFamily="34" charset="0"/>
              </a:rPr>
              <a:t>While completing the FAFSA, you may submit a  real-time request to the IRS for tax data</a:t>
            </a:r>
          </a:p>
          <a:p>
            <a:pPr>
              <a:spcBef>
                <a:spcPts val="1200"/>
              </a:spcBef>
            </a:pPr>
            <a:r>
              <a:rPr lang="en-US" dirty="0" smtClean="0">
                <a:latin typeface="Trebuchet MS" pitchFamily="34" charset="0"/>
                <a:ea typeface="ＭＳ Ｐゴシック" pitchFamily="34" charset="-128"/>
                <a:cs typeface="Trebuchet MS" pitchFamily="34" charset="0"/>
              </a:rPr>
              <a:t>IRS will authenticate taxpayer’s identity</a:t>
            </a:r>
          </a:p>
          <a:p>
            <a:pPr>
              <a:spcBef>
                <a:spcPts val="1200"/>
              </a:spcBef>
            </a:pPr>
            <a:r>
              <a:rPr lang="en-US" dirty="0" smtClean="0">
                <a:latin typeface="Trebuchet MS" pitchFamily="34" charset="0"/>
                <a:ea typeface="ＭＳ Ｐゴシック" pitchFamily="34" charset="-128"/>
                <a:cs typeface="Trebuchet MS" pitchFamily="34" charset="0"/>
              </a:rPr>
              <a:t>If match found, IRS shows real-time results to applicant </a:t>
            </a:r>
          </a:p>
          <a:p>
            <a:pPr>
              <a:spcBef>
                <a:spcPts val="1200"/>
              </a:spcBef>
            </a:pPr>
            <a:r>
              <a:rPr lang="en-US" dirty="0" smtClean="0">
                <a:latin typeface="Trebuchet MS" pitchFamily="34" charset="0"/>
                <a:ea typeface="ＭＳ Ｐゴシック" pitchFamily="34" charset="-128"/>
                <a:cs typeface="Trebuchet MS" pitchFamily="34" charset="0"/>
              </a:rPr>
              <a:t>Applicant chooses whether or not to transfer data to the FAFSA</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219200" y="1143000"/>
            <a:ext cx="7696200" cy="1143000"/>
          </a:xfrm>
        </p:spPr>
        <p:txBody>
          <a:bodyPr/>
          <a:lstStyle/>
          <a:p>
            <a:r>
              <a:rPr lang="en-US" b="1" dirty="0" smtClean="0">
                <a:solidFill>
                  <a:schemeClr val="accent6">
                    <a:lumMod val="75000"/>
                  </a:schemeClr>
                </a:solidFill>
                <a:latin typeface="Trebuchet MS" pitchFamily="34" charset="0"/>
                <a:ea typeface="ＭＳ Ｐゴシック" pitchFamily="34" charset="-128"/>
                <a:cs typeface="Trebuchet MS" pitchFamily="34" charset="0"/>
              </a:rPr>
              <a:t>IRS Data Retrieval </a:t>
            </a:r>
          </a:p>
        </p:txBody>
      </p:sp>
      <p:sp>
        <p:nvSpPr>
          <p:cNvPr id="58371" name="Content Placeholder 2"/>
          <p:cNvSpPr>
            <a:spLocks noGrp="1"/>
          </p:cNvSpPr>
          <p:nvPr>
            <p:ph idx="1"/>
          </p:nvPr>
        </p:nvSpPr>
        <p:spPr>
          <a:xfrm>
            <a:off x="914400" y="2286000"/>
            <a:ext cx="8001000" cy="4191000"/>
          </a:xfrm>
        </p:spPr>
        <p:txBody>
          <a:bodyPr/>
          <a:lstStyle/>
          <a:p>
            <a:pPr>
              <a:spcBef>
                <a:spcPts val="3000"/>
              </a:spcBef>
            </a:pPr>
            <a:r>
              <a:rPr lang="en-US" dirty="0" smtClean="0">
                <a:latin typeface="Trebuchet MS" pitchFamily="34" charset="0"/>
                <a:ea typeface="ＭＳ Ｐゴシック" pitchFamily="34" charset="-128"/>
                <a:cs typeface="Trebuchet MS" pitchFamily="34" charset="0"/>
              </a:rPr>
              <a:t>Available early February 2015 for 2015–16 processing cycle</a:t>
            </a:r>
          </a:p>
          <a:p>
            <a:pPr>
              <a:spcBef>
                <a:spcPts val="3000"/>
              </a:spcBef>
            </a:pPr>
            <a:r>
              <a:rPr lang="en-US" dirty="0" smtClean="0">
                <a:latin typeface="Trebuchet MS" pitchFamily="34" charset="0"/>
                <a:ea typeface="ＭＳ Ｐゴシック" pitchFamily="34" charset="-128"/>
                <a:cs typeface="Trebuchet MS" pitchFamily="34" charset="0"/>
              </a:rPr>
              <a:t>Participation is voluntary</a:t>
            </a:r>
          </a:p>
          <a:p>
            <a:pPr>
              <a:spcBef>
                <a:spcPts val="3000"/>
              </a:spcBef>
            </a:pPr>
            <a:r>
              <a:rPr lang="en-US" dirty="0" smtClean="0">
                <a:latin typeface="Trebuchet MS" pitchFamily="34" charset="0"/>
                <a:ea typeface="ＭＳ Ｐゴシック" pitchFamily="34" charset="-128"/>
                <a:cs typeface="Trebuchet MS" pitchFamily="34" charset="0"/>
              </a:rPr>
              <a:t>Reduces documents requested by financial aid office</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body" sz="half" idx="1"/>
          </p:nvPr>
        </p:nvSpPr>
        <p:spPr>
          <a:xfrm>
            <a:off x="304800" y="1143000"/>
            <a:ext cx="2590800" cy="4724400"/>
          </a:xfrm>
        </p:spPr>
        <p:txBody>
          <a:bodyPr/>
          <a:lstStyle/>
          <a:p>
            <a:pPr eaLnBrk="1" hangingPunct="1">
              <a:spcBef>
                <a:spcPts val="1800"/>
              </a:spcBef>
            </a:pPr>
            <a:endParaRPr lang="en-US" sz="2000" smtClean="0">
              <a:latin typeface="Trebuchet MS" pitchFamily="34" charset="0"/>
              <a:ea typeface="ＭＳ Ｐゴシック" pitchFamily="34" charset="-128"/>
              <a:cs typeface="Trebuchet MS" pitchFamily="34" charset="0"/>
            </a:endParaRPr>
          </a:p>
        </p:txBody>
      </p:sp>
      <p:pic>
        <p:nvPicPr>
          <p:cNvPr id="52228" name="Picture 8"/>
          <p:cNvPicPr>
            <a:picLocks noGrp="1" noChangeAspect="1" noChangeArrowheads="1"/>
          </p:cNvPicPr>
          <p:nvPr>
            <p:ph sz="half" idx="2"/>
          </p:nvPr>
        </p:nvPicPr>
        <p:blipFill>
          <a:blip r:embed="rId3"/>
          <a:srcRect/>
          <a:stretch>
            <a:fillRect/>
          </a:stretch>
        </p:blipFill>
        <p:spPr>
          <a:xfrm>
            <a:off x="6748463" y="3567113"/>
            <a:ext cx="28575" cy="28575"/>
          </a:xfrm>
        </p:spPr>
      </p:pic>
      <p:pic>
        <p:nvPicPr>
          <p:cNvPr id="52229" name="Picture 9"/>
          <p:cNvPicPr>
            <a:picLocks noChangeAspect="1" noChangeArrowheads="1"/>
          </p:cNvPicPr>
          <p:nvPr/>
        </p:nvPicPr>
        <p:blipFill>
          <a:blip r:embed="rId3"/>
          <a:srcRect/>
          <a:stretch>
            <a:fillRect/>
          </a:stretch>
        </p:blipFill>
        <p:spPr bwMode="auto">
          <a:xfrm>
            <a:off x="4557713" y="3414713"/>
            <a:ext cx="28575" cy="28575"/>
          </a:xfrm>
          <a:prstGeom prst="rect">
            <a:avLst/>
          </a:prstGeom>
          <a:noFill/>
          <a:ln w="9525">
            <a:noFill/>
            <a:miter lim="800000"/>
            <a:headEnd/>
            <a:tailEnd/>
          </a:ln>
        </p:spPr>
      </p:pic>
      <p:pic>
        <p:nvPicPr>
          <p:cNvPr id="52230" name="Picture 10"/>
          <p:cNvPicPr>
            <a:picLocks noChangeAspect="1" noChangeArrowheads="1"/>
          </p:cNvPicPr>
          <p:nvPr/>
        </p:nvPicPr>
        <p:blipFill>
          <a:blip r:embed="rId4"/>
          <a:srcRect r="11765"/>
          <a:stretch>
            <a:fillRect/>
          </a:stretch>
        </p:blipFill>
        <p:spPr bwMode="auto">
          <a:xfrm>
            <a:off x="280988" y="1143000"/>
            <a:ext cx="8610600" cy="5486400"/>
          </a:xfrm>
          <a:prstGeom prst="rect">
            <a:avLst/>
          </a:prstGeom>
          <a:noFill/>
          <a:ln w="9525">
            <a:noFill/>
            <a:miter lim="800000"/>
            <a:headEnd/>
            <a:tailEnd/>
          </a:ln>
        </p:spPr>
      </p:pic>
      <p:sp>
        <p:nvSpPr>
          <p:cNvPr id="52226" name="Rectangle 2"/>
          <p:cNvSpPr>
            <a:spLocks noGrp="1" noChangeArrowheads="1"/>
          </p:cNvSpPr>
          <p:nvPr>
            <p:ph type="title"/>
          </p:nvPr>
        </p:nvSpPr>
        <p:spPr>
          <a:xfrm>
            <a:off x="14288" y="304800"/>
            <a:ext cx="9144000" cy="990600"/>
          </a:xfrm>
        </p:spPr>
        <p:txBody>
          <a:bodyPr/>
          <a:lstStyle/>
          <a:p>
            <a:pPr eaLnBrk="1" hangingPunct="1"/>
            <a:r>
              <a:rPr lang="en-US" sz="2800" b="1" dirty="0" smtClean="0">
                <a:solidFill>
                  <a:schemeClr val="accent6">
                    <a:lumMod val="75000"/>
                  </a:schemeClr>
                </a:solidFill>
                <a:latin typeface="Trebuchet MS" pitchFamily="34" charset="0"/>
                <a:ea typeface="ＭＳ Ｐゴシック" pitchFamily="34" charset="-128"/>
                <a:cs typeface="Trebuchet MS" pitchFamily="34" charset="0"/>
              </a:rPr>
              <a:t>Federal Student Aid Personal Identification Number (FSA PIN)</a:t>
            </a: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1143000"/>
            <a:ext cx="8458200" cy="1143000"/>
          </a:xfrm>
        </p:spPr>
        <p:txBody>
          <a:bodyPr/>
          <a:lstStyle/>
          <a:p>
            <a:r>
              <a:rPr lang="en-US" sz="2800" b="1" dirty="0" smtClean="0">
                <a:solidFill>
                  <a:schemeClr val="accent6">
                    <a:lumMod val="75000"/>
                  </a:schemeClr>
                </a:solidFill>
                <a:latin typeface="Trebuchet MS" pitchFamily="34" charset="0"/>
                <a:ea typeface="ＭＳ Ｐゴシック" pitchFamily="34" charset="-128"/>
                <a:cs typeface="Trebuchet MS" pitchFamily="34" charset="0"/>
              </a:rPr>
              <a:t>Federal Student Aid Personal Identification Number (FSA PIN)</a:t>
            </a:r>
          </a:p>
        </p:txBody>
      </p:sp>
      <p:sp>
        <p:nvSpPr>
          <p:cNvPr id="53251" name="Text Placeholder 2"/>
          <p:cNvSpPr>
            <a:spLocks noGrp="1"/>
          </p:cNvSpPr>
          <p:nvPr>
            <p:ph type="body" sz="half" idx="1"/>
          </p:nvPr>
        </p:nvSpPr>
        <p:spPr>
          <a:xfrm>
            <a:off x="381000" y="2286000"/>
            <a:ext cx="4152900" cy="4572000"/>
          </a:xfrm>
        </p:spPr>
        <p:txBody>
          <a:bodyPr/>
          <a:lstStyle/>
          <a:p>
            <a:pPr eaLnBrk="1" hangingPunct="1">
              <a:spcBef>
                <a:spcPts val="1800"/>
              </a:spcBef>
            </a:pPr>
            <a:r>
              <a:rPr lang="en-US" dirty="0" smtClean="0">
                <a:latin typeface="Trebuchet MS" pitchFamily="34" charset="0"/>
                <a:ea typeface="ＭＳ Ｐゴシック" pitchFamily="34" charset="-128"/>
                <a:cs typeface="Trebuchet MS" pitchFamily="34" charset="0"/>
              </a:rPr>
              <a:t>Website: </a:t>
            </a:r>
            <a:r>
              <a:rPr lang="en-US" dirty="0" smtClean="0">
                <a:solidFill>
                  <a:srgbClr val="0066FF"/>
                </a:solidFill>
                <a:latin typeface="Trebuchet MS" pitchFamily="34" charset="0"/>
                <a:ea typeface="ＭＳ Ｐゴシック" pitchFamily="34" charset="-128"/>
                <a:cs typeface="Trebuchet MS" pitchFamily="34" charset="0"/>
              </a:rPr>
              <a:t>www.pin.ed.gov</a:t>
            </a:r>
          </a:p>
          <a:p>
            <a:pPr eaLnBrk="1" hangingPunct="1">
              <a:spcBef>
                <a:spcPts val="1800"/>
              </a:spcBef>
            </a:pPr>
            <a:r>
              <a:rPr lang="en-US" dirty="0" smtClean="0">
                <a:latin typeface="Trebuchet MS" pitchFamily="34" charset="0"/>
                <a:ea typeface="ＭＳ Ｐゴシック" pitchFamily="34" charset="-128"/>
                <a:cs typeface="Trebuchet MS" pitchFamily="34" charset="0"/>
              </a:rPr>
              <a:t>Sign FAFSA electronically</a:t>
            </a:r>
          </a:p>
          <a:p>
            <a:pPr eaLnBrk="1" hangingPunct="1">
              <a:spcBef>
                <a:spcPts val="1800"/>
              </a:spcBef>
            </a:pPr>
            <a:r>
              <a:rPr lang="en-US" dirty="0" smtClean="0">
                <a:latin typeface="Trebuchet MS" pitchFamily="34" charset="0"/>
                <a:ea typeface="ＭＳ Ｐゴシック" pitchFamily="34" charset="-128"/>
                <a:cs typeface="Trebuchet MS" pitchFamily="34" charset="0"/>
              </a:rPr>
              <a:t>Not required, but </a:t>
            </a:r>
            <a:r>
              <a:rPr lang="en-US" sz="2400" dirty="0" smtClean="0">
                <a:latin typeface="Trebuchet MS" pitchFamily="34" charset="0"/>
                <a:ea typeface="ＭＳ Ｐゴシック" pitchFamily="34" charset="-128"/>
                <a:cs typeface="Trebuchet MS" pitchFamily="34" charset="0"/>
              </a:rPr>
              <a:t>speeds</a:t>
            </a:r>
            <a:r>
              <a:rPr lang="en-US" dirty="0" smtClean="0">
                <a:latin typeface="Trebuchet MS" pitchFamily="34" charset="0"/>
                <a:ea typeface="ＭＳ Ｐゴシック" pitchFamily="34" charset="-128"/>
                <a:cs typeface="Trebuchet MS" pitchFamily="34" charset="0"/>
              </a:rPr>
              <a:t> processing</a:t>
            </a:r>
          </a:p>
          <a:p>
            <a:endParaRPr lang="en-US" dirty="0" smtClean="0">
              <a:latin typeface="Trebuchet MS" pitchFamily="34" charset="0"/>
              <a:ea typeface="ＭＳ Ｐゴシック" pitchFamily="34" charset="-128"/>
              <a:cs typeface="Trebuchet MS" pitchFamily="34" charset="0"/>
            </a:endParaRPr>
          </a:p>
        </p:txBody>
      </p:sp>
      <p:sp>
        <p:nvSpPr>
          <p:cNvPr id="53252" name="Content Placeholder 3"/>
          <p:cNvSpPr>
            <a:spLocks noGrp="1"/>
          </p:cNvSpPr>
          <p:nvPr>
            <p:ph sz="half" idx="2"/>
          </p:nvPr>
        </p:nvSpPr>
        <p:spPr>
          <a:xfrm>
            <a:off x="4533900" y="2286000"/>
            <a:ext cx="4152900" cy="4114800"/>
          </a:xfrm>
        </p:spPr>
        <p:txBody>
          <a:bodyPr/>
          <a:lstStyle/>
          <a:p>
            <a:r>
              <a:rPr lang="en-US" dirty="0" smtClean="0">
                <a:latin typeface="Trebuchet MS" pitchFamily="34" charset="0"/>
                <a:ea typeface="ＭＳ Ｐゴシック" pitchFamily="34" charset="-128"/>
                <a:cs typeface="Trebuchet MS" pitchFamily="34" charset="0"/>
              </a:rPr>
              <a:t>May be used by students and parents throughout aid process, including subsequent school years</a:t>
            </a:r>
          </a:p>
          <a:p>
            <a:endParaRPr lang="en-US" dirty="0" smtClean="0">
              <a:latin typeface="Trebuchet MS" pitchFamily="34" charset="0"/>
              <a:ea typeface="ＭＳ Ｐゴシック" pitchFamily="34" charset="-128"/>
              <a:cs typeface="Trebuchet MS" pitchFamily="34" charset="0"/>
            </a:endParaRPr>
          </a:p>
        </p:txBody>
      </p:sp>
      <p:grpSp>
        <p:nvGrpSpPr>
          <p:cNvPr id="5" name="Group 4"/>
          <p:cNvGrpSpPr/>
          <p:nvPr/>
        </p:nvGrpSpPr>
        <p:grpSpPr>
          <a:xfrm>
            <a:off x="0" y="262468"/>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2"/>
            <a:stretch>
              <a:fillRect/>
            </a:stretch>
          </p:blipFill>
          <p:spPr>
            <a:xfrm>
              <a:off x="6553200" y="364067"/>
              <a:ext cx="1676400" cy="651932"/>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95400" y="1066800"/>
            <a:ext cx="7620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Frequent FAFSA Errors</a:t>
            </a:r>
          </a:p>
        </p:txBody>
      </p:sp>
      <p:sp>
        <p:nvSpPr>
          <p:cNvPr id="60419" name="Rectangle 3"/>
          <p:cNvSpPr>
            <a:spLocks noGrp="1" noChangeArrowheads="1"/>
          </p:cNvSpPr>
          <p:nvPr>
            <p:ph type="body" idx="1"/>
          </p:nvPr>
        </p:nvSpPr>
        <p:spPr>
          <a:xfrm>
            <a:off x="914400" y="2209800"/>
            <a:ext cx="8001000" cy="4191000"/>
          </a:xfrm>
        </p:spPr>
        <p:txBody>
          <a:bodyPr/>
          <a:lstStyle/>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Social Security Numbers</a:t>
            </a:r>
          </a:p>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Divorced/remarried parental information</a:t>
            </a:r>
          </a:p>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Income earned by parents/stepparents</a:t>
            </a:r>
          </a:p>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Untaxed income</a:t>
            </a:r>
          </a:p>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U.S. income taxes paid </a:t>
            </a:r>
          </a:p>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Household size</a:t>
            </a:r>
          </a:p>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Number of household members in college</a:t>
            </a:r>
          </a:p>
          <a:p>
            <a:pPr eaLnBrk="1" hangingPunct="1">
              <a:lnSpc>
                <a:spcPct val="90000"/>
              </a:lnSpc>
              <a:spcBef>
                <a:spcPct val="15000"/>
              </a:spcBef>
            </a:pPr>
            <a:r>
              <a:rPr lang="en-US" dirty="0" smtClean="0">
                <a:latin typeface="Trebuchet MS" pitchFamily="34" charset="0"/>
                <a:ea typeface="ＭＳ Ｐゴシック" pitchFamily="34" charset="-128"/>
                <a:cs typeface="Trebuchet MS" pitchFamily="34" charset="0"/>
              </a:rPr>
              <a:t>Real estate and investment net worth</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1371600"/>
            <a:ext cx="8001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What is Financial Aid?</a:t>
            </a:r>
          </a:p>
        </p:txBody>
      </p:sp>
      <p:sp>
        <p:nvSpPr>
          <p:cNvPr id="17411" name="Rectangle 3"/>
          <p:cNvSpPr>
            <a:spLocks noGrp="1" noChangeArrowheads="1"/>
          </p:cNvSpPr>
          <p:nvPr>
            <p:ph type="body" idx="1"/>
          </p:nvPr>
        </p:nvSpPr>
        <p:spPr>
          <a:xfrm>
            <a:off x="914400" y="2989943"/>
            <a:ext cx="7315200" cy="1828800"/>
          </a:xfrm>
        </p:spPr>
        <p:txBody>
          <a:bodyPr/>
          <a:lstStyle/>
          <a:p>
            <a:pPr marL="0" indent="0" eaLnBrk="1" hangingPunct="1">
              <a:buFontTx/>
              <a:buNone/>
            </a:pPr>
            <a:r>
              <a:rPr lang="en-US" sz="3200" dirty="0" smtClean="0">
                <a:latin typeface="Trebuchet MS" pitchFamily="34" charset="0"/>
                <a:ea typeface="ＭＳ Ｐゴシック" pitchFamily="34" charset="-128"/>
                <a:cs typeface="Trebuchet MS" pitchFamily="34" charset="0"/>
              </a:rPr>
              <a:t>Financial aid consists of</a:t>
            </a:r>
            <a:r>
              <a:rPr lang="en-US" sz="3200" dirty="0" smtClean="0">
                <a:solidFill>
                  <a:srgbClr val="FF0000"/>
                </a:solidFill>
                <a:latin typeface="Trebuchet MS" pitchFamily="34" charset="0"/>
                <a:ea typeface="ＭＳ Ｐゴシック" pitchFamily="34" charset="-128"/>
                <a:cs typeface="Trebuchet MS" pitchFamily="34" charset="0"/>
              </a:rPr>
              <a:t> </a:t>
            </a:r>
            <a:r>
              <a:rPr lang="en-US" sz="3200" dirty="0" smtClean="0">
                <a:latin typeface="Trebuchet MS" pitchFamily="34" charset="0"/>
                <a:ea typeface="ＭＳ Ｐゴシック" pitchFamily="34" charset="-128"/>
                <a:cs typeface="Trebuchet MS" pitchFamily="34" charset="0"/>
              </a:rPr>
              <a:t>all</a:t>
            </a:r>
            <a:r>
              <a:rPr lang="en-US" sz="3200" dirty="0" smtClean="0">
                <a:solidFill>
                  <a:srgbClr val="FF0000"/>
                </a:solidFill>
                <a:latin typeface="Trebuchet MS" pitchFamily="34" charset="0"/>
                <a:ea typeface="ＭＳ Ｐゴシック" pitchFamily="34" charset="-128"/>
                <a:cs typeface="Trebuchet MS" pitchFamily="34" charset="0"/>
              </a:rPr>
              <a:t> </a:t>
            </a:r>
            <a:r>
              <a:rPr lang="en-US" sz="3200" dirty="0" smtClean="0">
                <a:latin typeface="Trebuchet MS" pitchFamily="34" charset="0"/>
                <a:ea typeface="ＭＳ Ｐゴシック" pitchFamily="34" charset="-128"/>
                <a:cs typeface="Trebuchet MS" pitchFamily="34" charset="0"/>
              </a:rPr>
              <a:t>funds provided to students and families to help pay for postsecondary educational expenses</a:t>
            </a:r>
          </a:p>
          <a:p>
            <a:pPr marL="0" indent="0" eaLnBrk="1" hangingPunct="1">
              <a:buFontTx/>
              <a:buNone/>
            </a:pPr>
            <a:endParaRPr lang="en-US" dirty="0" smtClean="0">
              <a:latin typeface="Trebuchet MS" pitchFamily="34" charset="0"/>
              <a:ea typeface="ＭＳ Ｐゴシック" pitchFamily="34" charset="-128"/>
              <a:cs typeface="Trebuchet MS" pitchFamily="34" charset="0"/>
            </a:endParaRP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295400" y="1409700"/>
            <a:ext cx="7620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Tips for FAFSA success</a:t>
            </a:r>
          </a:p>
        </p:txBody>
      </p:sp>
      <p:sp>
        <p:nvSpPr>
          <p:cNvPr id="61443" name="Content Placeholder 2"/>
          <p:cNvSpPr>
            <a:spLocks noGrp="1"/>
          </p:cNvSpPr>
          <p:nvPr>
            <p:ph idx="1"/>
          </p:nvPr>
        </p:nvSpPr>
        <p:spPr>
          <a:xfrm>
            <a:off x="914400" y="2438400"/>
            <a:ext cx="8001000"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Before completing the FAFSA</a:t>
            </a:r>
          </a:p>
          <a:p>
            <a:pPr lvl="1" eaLnBrk="1" hangingPunct="1"/>
            <a:r>
              <a:rPr lang="en-US" dirty="0" smtClean="0">
                <a:latin typeface="Trebuchet MS" pitchFamily="34" charset="0"/>
                <a:ea typeface="ＭＳ Ｐゴシック" pitchFamily="34" charset="-128"/>
                <a:cs typeface="Trebuchet MS" pitchFamily="34" charset="0"/>
              </a:rPr>
              <a:t>Download the FAFSA on the </a:t>
            </a:r>
            <a:r>
              <a:rPr lang="en-US" dirty="0" smtClean="0">
                <a:solidFill>
                  <a:srgbClr val="000000"/>
                </a:solidFill>
                <a:latin typeface="Trebuchet MS" pitchFamily="34" charset="0"/>
                <a:ea typeface="ＭＳ Ｐゴシック" pitchFamily="34" charset="-128"/>
                <a:cs typeface="Trebuchet MS" pitchFamily="34" charset="0"/>
              </a:rPr>
              <a:t>Web worksheet</a:t>
            </a:r>
          </a:p>
          <a:p>
            <a:pPr lvl="2" eaLnBrk="1" hangingPunct="1"/>
            <a:r>
              <a:rPr lang="en-US" dirty="0" smtClean="0">
                <a:solidFill>
                  <a:srgbClr val="000000"/>
                </a:solidFill>
                <a:latin typeface="Trebuchet MS" pitchFamily="34" charset="0"/>
                <a:ea typeface="ＭＳ Ｐゴシック" pitchFamily="34" charset="-128"/>
                <a:cs typeface="Trebuchet MS" pitchFamily="34" charset="0"/>
              </a:rPr>
              <a:t> </a:t>
            </a:r>
            <a:r>
              <a:rPr lang="en-US" dirty="0" smtClean="0">
                <a:latin typeface="Trebuchet MS" pitchFamily="34" charset="0"/>
                <a:ea typeface="ＭＳ Ｐゴシック" pitchFamily="34" charset="-128"/>
                <a:cs typeface="Trebuchet MS" pitchFamily="34" charset="0"/>
              </a:rPr>
              <a:t>Provides a preview of FAFSA questions</a:t>
            </a:r>
          </a:p>
          <a:p>
            <a:pPr lvl="1" eaLnBrk="1" hangingPunct="1"/>
            <a:r>
              <a:rPr lang="en-US" dirty="0" smtClean="0">
                <a:latin typeface="Trebuchet MS" pitchFamily="34" charset="0"/>
                <a:ea typeface="ＭＳ Ｐゴシック" pitchFamily="34" charset="-128"/>
                <a:cs typeface="Trebuchet MS" pitchFamily="34" charset="0"/>
              </a:rPr>
              <a:t>Gather documents for both parents and students</a:t>
            </a:r>
          </a:p>
          <a:p>
            <a:pPr lvl="2" eaLnBrk="1" hangingPunct="1"/>
            <a:r>
              <a:rPr lang="en-US" dirty="0" smtClean="0">
                <a:latin typeface="Trebuchet MS" pitchFamily="34" charset="0"/>
                <a:ea typeface="ＭＳ Ｐゴシック" pitchFamily="34" charset="-128"/>
                <a:cs typeface="Trebuchet MS" pitchFamily="34" charset="0"/>
              </a:rPr>
              <a:t>Income tax returns</a:t>
            </a:r>
          </a:p>
          <a:p>
            <a:pPr lvl="2" eaLnBrk="1" hangingPunct="1"/>
            <a:r>
              <a:rPr lang="en-US" dirty="0" smtClean="0">
                <a:latin typeface="Trebuchet MS" pitchFamily="34" charset="0"/>
                <a:ea typeface="ＭＳ Ｐゴシック" pitchFamily="34" charset="-128"/>
                <a:cs typeface="Trebuchet MS" pitchFamily="34" charset="0"/>
              </a:rPr>
              <a:t>W-2 forms and other income statements</a:t>
            </a:r>
          </a:p>
          <a:p>
            <a:pPr lvl="2" eaLnBrk="1" hangingPunct="1"/>
            <a:r>
              <a:rPr lang="en-US" dirty="0" smtClean="0">
                <a:latin typeface="Trebuchet MS" pitchFamily="34" charset="0"/>
                <a:ea typeface="ＭＳ Ｐゴシック" pitchFamily="34" charset="-128"/>
                <a:cs typeface="Trebuchet MS" pitchFamily="34" charset="0"/>
              </a:rPr>
              <a:t>Benefits records from state and federal agencies</a:t>
            </a:r>
          </a:p>
          <a:p>
            <a:pPr lvl="2" eaLnBrk="1" hangingPunct="1"/>
            <a:r>
              <a:rPr lang="en-US" dirty="0" smtClean="0">
                <a:latin typeface="Trebuchet MS" pitchFamily="34" charset="0"/>
                <a:ea typeface="ＭＳ Ｐゴシック" pitchFamily="34" charset="-128"/>
                <a:cs typeface="Trebuchet MS" pitchFamily="34" charset="0"/>
              </a:rPr>
              <a:t>Current bank statements</a:t>
            </a:r>
          </a:p>
          <a:p>
            <a:pPr eaLnBrk="1" hangingPunct="1"/>
            <a:endParaRPr lang="en-US" sz="2400" dirty="0" smtClean="0">
              <a:latin typeface="Trebuchet MS" pitchFamily="34" charset="0"/>
              <a:ea typeface="ＭＳ Ｐゴシック" pitchFamily="34" charset="-128"/>
              <a:cs typeface="Trebuchet MS" pitchFamily="34" charset="0"/>
            </a:endParaRPr>
          </a:p>
        </p:txBody>
      </p:sp>
      <p:sp>
        <p:nvSpPr>
          <p:cNvPr id="61444" name="Slide Number Placeholder 9"/>
          <p:cNvSpPr>
            <a:spLocks noGrp="1"/>
          </p:cNvSpPr>
          <p:nvPr>
            <p:ph type="sldNum" sz="quarter" idx="10"/>
          </p:nvPr>
        </p:nvSpPr>
        <p:spPr bwMode="auto">
          <a:noFill/>
          <a:ln>
            <a:miter lim="800000"/>
            <a:headEnd/>
            <a:tailEnd/>
          </a:ln>
        </p:spPr>
        <p:txBody>
          <a:bodyPr/>
          <a:lstStyle/>
          <a:p>
            <a:fld id="{109AB65C-B976-47DD-B6F5-5358B14136D2}" type="slidenum">
              <a:rPr lang="en-US" smtClean="0">
                <a:solidFill>
                  <a:schemeClr val="tx1"/>
                </a:solidFill>
              </a:rPr>
              <a:pPr/>
              <a:t>40</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219200" y="838200"/>
            <a:ext cx="76962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Tips for FAFSA success</a:t>
            </a:r>
          </a:p>
        </p:txBody>
      </p:sp>
      <p:sp>
        <p:nvSpPr>
          <p:cNvPr id="62467" name="Content Placeholder 2"/>
          <p:cNvSpPr>
            <a:spLocks noGrp="1"/>
          </p:cNvSpPr>
          <p:nvPr>
            <p:ph idx="1"/>
          </p:nvPr>
        </p:nvSpPr>
        <p:spPr>
          <a:xfrm>
            <a:off x="914400" y="1905000"/>
            <a:ext cx="8001000"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Meet all financial aid deadlines</a:t>
            </a:r>
          </a:p>
          <a:p>
            <a:pPr lvl="1" eaLnBrk="1" hangingPunct="1"/>
            <a:r>
              <a:rPr lang="en-US" dirty="0" smtClean="0">
                <a:latin typeface="Trebuchet MS" pitchFamily="34" charset="0"/>
                <a:ea typeface="ＭＳ Ｐゴシック" pitchFamily="34" charset="-128"/>
                <a:cs typeface="Trebuchet MS" pitchFamily="34" charset="0"/>
              </a:rPr>
              <a:t>Can vary from college to college</a:t>
            </a:r>
          </a:p>
          <a:p>
            <a:pPr lvl="1" eaLnBrk="1" hangingPunct="1"/>
            <a:r>
              <a:rPr lang="en-US" dirty="0" smtClean="0">
                <a:latin typeface="Trebuchet MS" pitchFamily="34" charset="0"/>
                <a:ea typeface="ＭＳ Ｐゴシック" pitchFamily="34" charset="-128"/>
                <a:cs typeface="Trebuchet MS" pitchFamily="34" charset="0"/>
              </a:rPr>
              <a:t>Meeting </a:t>
            </a:r>
            <a:r>
              <a:rPr lang="en-US" altLang="en-US" dirty="0" smtClean="0">
                <a:latin typeface="Trebuchet MS" pitchFamily="34" charset="0"/>
                <a:ea typeface="ＭＳ Ｐゴシック" pitchFamily="34" charset="-128"/>
                <a:cs typeface="Trebuchet MS" pitchFamily="34" charset="0"/>
              </a:rPr>
              <a:t>“</a:t>
            </a:r>
            <a:r>
              <a:rPr lang="en-US" altLang="ja-JP" dirty="0" smtClean="0">
                <a:latin typeface="Trebuchet MS" pitchFamily="34" charset="0"/>
                <a:ea typeface="ＭＳ Ｐゴシック" pitchFamily="34" charset="-128"/>
                <a:cs typeface="Trebuchet MS" pitchFamily="34" charset="0"/>
              </a:rPr>
              <a:t>priority deadline” results in best financial aid package based on your eligibility</a:t>
            </a:r>
          </a:p>
          <a:p>
            <a:pPr lvl="1" eaLnBrk="1" hangingPunct="1">
              <a:buNone/>
            </a:pPr>
            <a:endParaRPr lang="en-US" altLang="ja-JP" sz="1000" dirty="0" smtClean="0">
              <a:latin typeface="Trebuchet MS" pitchFamily="34" charset="0"/>
              <a:ea typeface="ＭＳ Ｐゴシック" pitchFamily="34" charset="-128"/>
              <a:cs typeface="Trebuchet MS" pitchFamily="34" charset="0"/>
            </a:endParaRPr>
          </a:p>
          <a:p>
            <a:pPr eaLnBrk="1" hangingPunct="1"/>
            <a:r>
              <a:rPr lang="en-US" dirty="0" smtClean="0">
                <a:latin typeface="Trebuchet MS" pitchFamily="34" charset="0"/>
                <a:ea typeface="ＭＳ Ｐゴシック" pitchFamily="34" charset="-128"/>
                <a:cs typeface="Trebuchet MS" pitchFamily="34" charset="0"/>
              </a:rPr>
              <a:t>It</a:t>
            </a:r>
            <a:r>
              <a:rPr lang="ja-JP" altLang="en-US" smtClean="0">
                <a:latin typeface="Trebuchet MS" pitchFamily="34" charset="0"/>
                <a:ea typeface="ＭＳ Ｐゴシック" pitchFamily="34" charset="-128"/>
                <a:cs typeface="Trebuchet MS" pitchFamily="34" charset="0"/>
              </a:rPr>
              <a:t>’</a:t>
            </a:r>
            <a:r>
              <a:rPr lang="en-US" altLang="ja-JP" dirty="0" smtClean="0">
                <a:latin typeface="Trebuchet MS" pitchFamily="34" charset="0"/>
                <a:ea typeface="ＭＳ Ｐゴシック" pitchFamily="34" charset="-128"/>
                <a:cs typeface="Trebuchet MS" pitchFamily="34" charset="0"/>
              </a:rPr>
              <a:t>s okay to estimate your financial information</a:t>
            </a:r>
          </a:p>
          <a:p>
            <a:pPr lvl="1" eaLnBrk="1" hangingPunct="1"/>
            <a:r>
              <a:rPr lang="en-US" altLang="ja-JP" dirty="0" smtClean="0">
                <a:latin typeface="Trebuchet MS" pitchFamily="34" charset="0"/>
                <a:ea typeface="ＭＳ Ｐゴシック" pitchFamily="34" charset="-128"/>
                <a:cs typeface="Trebuchet MS" pitchFamily="34" charset="0"/>
              </a:rPr>
              <a:t>Will have an opportunity to correct</a:t>
            </a:r>
          </a:p>
          <a:p>
            <a:pPr lvl="1" eaLnBrk="1" hangingPunct="1">
              <a:buNone/>
            </a:pPr>
            <a:endParaRPr lang="en-US" altLang="ja-JP" sz="1000" dirty="0" smtClean="0">
              <a:latin typeface="Trebuchet MS" pitchFamily="34" charset="0"/>
              <a:ea typeface="ＭＳ Ｐゴシック" pitchFamily="34" charset="-128"/>
              <a:cs typeface="Trebuchet MS" pitchFamily="34" charset="0"/>
            </a:endParaRPr>
          </a:p>
          <a:p>
            <a:pPr eaLnBrk="1" hangingPunct="1"/>
            <a:r>
              <a:rPr lang="en-US" dirty="0" smtClean="0">
                <a:latin typeface="Trebuchet MS" pitchFamily="34" charset="0"/>
                <a:ea typeface="ＭＳ Ｐゴシック" pitchFamily="34" charset="-128"/>
                <a:cs typeface="Trebuchet MS" pitchFamily="34" charset="0"/>
              </a:rPr>
              <a:t>List all colleges that you are applying to</a:t>
            </a:r>
          </a:p>
          <a:p>
            <a:pPr eaLnBrk="1" hangingPunct="1">
              <a:buNone/>
            </a:pPr>
            <a:endParaRPr lang="en-US" sz="1000" dirty="0" smtClean="0">
              <a:latin typeface="Trebuchet MS" pitchFamily="34" charset="0"/>
              <a:ea typeface="ＭＳ Ｐゴシック" pitchFamily="34" charset="-128"/>
              <a:cs typeface="Trebuchet MS" pitchFamily="34" charset="0"/>
            </a:endParaRPr>
          </a:p>
          <a:p>
            <a:pPr eaLnBrk="1" hangingPunct="1"/>
            <a:r>
              <a:rPr lang="en-US" dirty="0" smtClean="0">
                <a:latin typeface="Trebuchet MS" pitchFamily="34" charset="0"/>
                <a:ea typeface="ＭＳ Ｐゴシック" pitchFamily="34" charset="-128"/>
                <a:cs typeface="Trebuchet MS" pitchFamily="34" charset="0"/>
              </a:rPr>
              <a:t>Retain a copy of your completed FAFSA</a:t>
            </a:r>
          </a:p>
        </p:txBody>
      </p:sp>
      <p:sp>
        <p:nvSpPr>
          <p:cNvPr id="62468" name="Slide Number Placeholder 9"/>
          <p:cNvSpPr>
            <a:spLocks noGrp="1"/>
          </p:cNvSpPr>
          <p:nvPr>
            <p:ph type="sldNum" sz="quarter" idx="10"/>
          </p:nvPr>
        </p:nvSpPr>
        <p:spPr bwMode="auto">
          <a:noFill/>
          <a:ln>
            <a:miter lim="800000"/>
            <a:headEnd/>
            <a:tailEnd/>
          </a:ln>
        </p:spPr>
        <p:txBody>
          <a:bodyPr/>
          <a:lstStyle/>
          <a:p>
            <a:fld id="{9CE2A6EA-7146-4998-96BC-2A95E683E555}" type="slidenum">
              <a:rPr lang="en-US" smtClean="0">
                <a:solidFill>
                  <a:schemeClr val="tx1"/>
                </a:solidFill>
              </a:rPr>
              <a:pPr/>
              <a:t>41</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52600" y="1409700"/>
            <a:ext cx="75438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Signatures</a:t>
            </a:r>
          </a:p>
        </p:txBody>
      </p:sp>
      <p:sp>
        <p:nvSpPr>
          <p:cNvPr id="63491" name="Rectangle 3"/>
          <p:cNvSpPr>
            <a:spLocks noGrp="1" noChangeArrowheads="1"/>
          </p:cNvSpPr>
          <p:nvPr>
            <p:ph type="body" idx="1"/>
          </p:nvPr>
        </p:nvSpPr>
        <p:spPr>
          <a:xfrm>
            <a:off x="1447800" y="2514600"/>
            <a:ext cx="7315200" cy="3733800"/>
          </a:xfrm>
        </p:spPr>
        <p:txBody>
          <a:bodyPr/>
          <a:lstStyle/>
          <a:p>
            <a:pPr eaLnBrk="1" hangingPunct="1">
              <a:lnSpc>
                <a:spcPct val="95000"/>
              </a:lnSpc>
              <a:spcBef>
                <a:spcPct val="40000"/>
              </a:spcBef>
            </a:pPr>
            <a:r>
              <a:rPr lang="en-US" dirty="0" smtClean="0">
                <a:latin typeface="Trebuchet MS" pitchFamily="34" charset="0"/>
                <a:ea typeface="ＭＳ Ｐゴシック" pitchFamily="34" charset="-128"/>
                <a:cs typeface="Trebuchet MS" pitchFamily="34" charset="0"/>
              </a:rPr>
              <a:t>Required</a:t>
            </a:r>
          </a:p>
          <a:p>
            <a:pPr marL="682625" lvl="1" indent="-341313" eaLnBrk="1" hangingPunct="1">
              <a:lnSpc>
                <a:spcPct val="95000"/>
              </a:lnSpc>
              <a:spcBef>
                <a:spcPct val="40000"/>
              </a:spcBef>
            </a:pPr>
            <a:r>
              <a:rPr lang="en-US" dirty="0" smtClean="0">
                <a:latin typeface="Trebuchet MS" pitchFamily="34" charset="0"/>
                <a:ea typeface="ＭＳ Ｐゴシック" pitchFamily="34" charset="-128"/>
                <a:cs typeface="Trebuchet MS" pitchFamily="34" charset="0"/>
              </a:rPr>
              <a:t>Student</a:t>
            </a:r>
          </a:p>
          <a:p>
            <a:pPr marL="682625" lvl="1" indent="-341313" eaLnBrk="1" hangingPunct="1">
              <a:lnSpc>
                <a:spcPct val="95000"/>
              </a:lnSpc>
              <a:spcBef>
                <a:spcPct val="40000"/>
              </a:spcBef>
            </a:pPr>
            <a:r>
              <a:rPr lang="en-US" dirty="0" smtClean="0">
                <a:latin typeface="Trebuchet MS" pitchFamily="34" charset="0"/>
                <a:ea typeface="ＭＳ Ｐゴシック" pitchFamily="34" charset="-128"/>
                <a:cs typeface="Trebuchet MS" pitchFamily="34" charset="0"/>
              </a:rPr>
              <a:t>One parent (dependent students)</a:t>
            </a:r>
          </a:p>
          <a:p>
            <a:pPr eaLnBrk="1" hangingPunct="1">
              <a:lnSpc>
                <a:spcPct val="95000"/>
              </a:lnSpc>
              <a:spcBef>
                <a:spcPct val="40000"/>
              </a:spcBef>
            </a:pPr>
            <a:r>
              <a:rPr lang="en-US" dirty="0" smtClean="0">
                <a:latin typeface="Trebuchet MS" pitchFamily="34" charset="0"/>
                <a:ea typeface="ＭＳ Ｐゴシック" pitchFamily="34" charset="-128"/>
                <a:cs typeface="Trebuchet MS" pitchFamily="34" charset="0"/>
              </a:rPr>
              <a:t>Format</a:t>
            </a:r>
          </a:p>
          <a:p>
            <a:pPr marL="682625" lvl="1" indent="-341313" eaLnBrk="1" hangingPunct="1">
              <a:lnSpc>
                <a:spcPct val="95000"/>
              </a:lnSpc>
              <a:spcBef>
                <a:spcPct val="40000"/>
              </a:spcBef>
            </a:pPr>
            <a:r>
              <a:rPr lang="en-US" dirty="0" smtClean="0">
                <a:latin typeface="Trebuchet MS" pitchFamily="34" charset="0"/>
                <a:ea typeface="ＭＳ Ｐゴシック" pitchFamily="34" charset="-128"/>
                <a:cs typeface="Trebuchet MS" pitchFamily="34" charset="0"/>
              </a:rPr>
              <a:t>Electronic using PIN</a:t>
            </a:r>
          </a:p>
          <a:p>
            <a:pPr marL="682625" lvl="1" indent="-341313" eaLnBrk="1" hangingPunct="1">
              <a:lnSpc>
                <a:spcPct val="95000"/>
              </a:lnSpc>
              <a:spcBef>
                <a:spcPct val="40000"/>
              </a:spcBef>
            </a:pPr>
            <a:r>
              <a:rPr lang="en-US" dirty="0" smtClean="0">
                <a:latin typeface="Trebuchet MS" pitchFamily="34" charset="0"/>
                <a:ea typeface="ＭＳ Ｐゴシック" pitchFamily="34" charset="-128"/>
                <a:cs typeface="Trebuchet MS" pitchFamily="34" charset="0"/>
              </a:rPr>
              <a:t>Signature page</a:t>
            </a:r>
          </a:p>
          <a:p>
            <a:pPr marL="682625" lvl="1" indent="-341313" eaLnBrk="1" hangingPunct="1">
              <a:lnSpc>
                <a:spcPct val="95000"/>
              </a:lnSpc>
              <a:spcBef>
                <a:spcPct val="40000"/>
              </a:spcBef>
            </a:pPr>
            <a:r>
              <a:rPr lang="en-US" dirty="0" smtClean="0">
                <a:latin typeface="Trebuchet MS" pitchFamily="34" charset="0"/>
                <a:ea typeface="ＭＳ Ｐゴシック" pitchFamily="34" charset="-128"/>
                <a:cs typeface="Trebuchet MS" pitchFamily="34" charset="0"/>
              </a:rPr>
              <a:t>Paper FAFSA</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295400" y="1676400"/>
            <a:ext cx="7620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FAFSA help is available</a:t>
            </a:r>
          </a:p>
        </p:txBody>
      </p:sp>
      <p:sp>
        <p:nvSpPr>
          <p:cNvPr id="64515" name="Content Placeholder 2"/>
          <p:cNvSpPr>
            <a:spLocks noGrp="1"/>
          </p:cNvSpPr>
          <p:nvPr>
            <p:ph idx="1"/>
          </p:nvPr>
        </p:nvSpPr>
        <p:spPr>
          <a:xfrm>
            <a:off x="914400" y="2438400"/>
            <a:ext cx="8001000" cy="4191000"/>
          </a:xfrm>
        </p:spPr>
        <p:txBody>
          <a:bodyPr/>
          <a:lstStyle/>
          <a:p>
            <a:pPr eaLnBrk="1" hangingPunct="1">
              <a:buFont typeface="Arial" charset="0"/>
              <a:buNone/>
            </a:pPr>
            <a:endParaRPr lang="en-US" altLang="ja-JP" dirty="0" smtClean="0">
              <a:solidFill>
                <a:srgbClr val="000000"/>
              </a:solidFill>
              <a:latin typeface="Trebuchet MS" pitchFamily="34" charset="0"/>
              <a:ea typeface="ＭＳ Ｐゴシック" pitchFamily="34" charset="-128"/>
              <a:cs typeface="Trebuchet MS" pitchFamily="34" charset="0"/>
            </a:endParaRPr>
          </a:p>
          <a:p>
            <a:pPr eaLnBrk="1" hangingPunct="1"/>
            <a:r>
              <a:rPr lang="en-US" dirty="0" smtClean="0">
                <a:solidFill>
                  <a:srgbClr val="000000"/>
                </a:solidFill>
                <a:latin typeface="Trebuchet MS" pitchFamily="34" charset="0"/>
                <a:ea typeface="ＭＳ Ｐゴシック" pitchFamily="34" charset="-128"/>
                <a:cs typeface="Trebuchet MS" pitchFamily="34" charset="0"/>
              </a:rPr>
              <a:t>Online Help tools on  </a:t>
            </a:r>
            <a:r>
              <a:rPr lang="en-US" dirty="0" smtClean="0">
                <a:solidFill>
                  <a:srgbClr val="000000"/>
                </a:solidFill>
                <a:latin typeface="Trebuchet MS" pitchFamily="34" charset="0"/>
                <a:ea typeface="ＭＳ Ｐゴシック" pitchFamily="34" charset="-128"/>
                <a:cs typeface="Trebuchet MS" pitchFamily="34" charset="0"/>
                <a:hlinkClick r:id="rId3"/>
              </a:rPr>
              <a:t>www.fafsa.gov</a:t>
            </a:r>
            <a:r>
              <a:rPr lang="en-US" dirty="0" smtClean="0">
                <a:solidFill>
                  <a:srgbClr val="000000"/>
                </a:solidFill>
                <a:latin typeface="Trebuchet MS" pitchFamily="34" charset="0"/>
                <a:ea typeface="ＭＳ Ｐゴシック" pitchFamily="34" charset="-128"/>
                <a:cs typeface="Trebuchet MS" pitchFamily="34" charset="0"/>
              </a:rPr>
              <a:t> </a:t>
            </a:r>
          </a:p>
          <a:p>
            <a:pPr eaLnBrk="1" hangingPunct="1">
              <a:buNone/>
            </a:pPr>
            <a:endParaRPr lang="en-US" sz="1200" dirty="0" smtClean="0">
              <a:solidFill>
                <a:srgbClr val="000000"/>
              </a:solidFill>
              <a:latin typeface="Trebuchet MS" pitchFamily="34" charset="0"/>
              <a:ea typeface="ＭＳ Ｐゴシック" pitchFamily="34" charset="-128"/>
              <a:cs typeface="Trebuchet MS" pitchFamily="34" charset="0"/>
            </a:endParaRPr>
          </a:p>
          <a:p>
            <a:pPr eaLnBrk="1" hangingPunct="1"/>
            <a:r>
              <a:rPr lang="en-US" dirty="0" smtClean="0">
                <a:solidFill>
                  <a:srgbClr val="000000"/>
                </a:solidFill>
                <a:latin typeface="Trebuchet MS" pitchFamily="34" charset="0"/>
                <a:ea typeface="ＭＳ Ｐゴシック" pitchFamily="34" charset="-128"/>
                <a:cs typeface="Trebuchet MS" pitchFamily="34" charset="0"/>
              </a:rPr>
              <a:t>Assistance is available at 1-800-4-FED-AID</a:t>
            </a:r>
          </a:p>
          <a:p>
            <a:pPr eaLnBrk="1" hangingPunct="1">
              <a:buNone/>
            </a:pPr>
            <a:endParaRPr lang="en-US" sz="1200" dirty="0" smtClean="0">
              <a:solidFill>
                <a:srgbClr val="000000"/>
              </a:solidFill>
              <a:latin typeface="Trebuchet MS" pitchFamily="34" charset="0"/>
              <a:ea typeface="ＭＳ Ｐゴシック" pitchFamily="34" charset="-128"/>
              <a:cs typeface="Trebuchet MS" pitchFamily="34" charset="0"/>
            </a:endParaRPr>
          </a:p>
          <a:p>
            <a:pPr eaLnBrk="1" hangingPunct="1"/>
            <a:r>
              <a:rPr lang="en-US" dirty="0" smtClean="0">
                <a:solidFill>
                  <a:srgbClr val="000000"/>
                </a:solidFill>
                <a:latin typeface="Trebuchet MS" pitchFamily="34" charset="0"/>
                <a:ea typeface="ＭＳ Ｐゴシック" pitchFamily="34" charset="-128"/>
                <a:cs typeface="Trebuchet MS" pitchFamily="34" charset="0"/>
              </a:rPr>
              <a:t>Seaside H.S. is offering a </a:t>
            </a:r>
            <a:r>
              <a:rPr lang="en-US" b="1" dirty="0" smtClean="0">
                <a:solidFill>
                  <a:srgbClr val="000000"/>
                </a:solidFill>
                <a:latin typeface="Trebuchet MS" pitchFamily="34" charset="0"/>
                <a:ea typeface="ＭＳ Ｐゴシック" pitchFamily="34" charset="-128"/>
                <a:cs typeface="Trebuchet MS" pitchFamily="34" charset="0"/>
              </a:rPr>
              <a:t>FAFSA</a:t>
            </a:r>
            <a:r>
              <a:rPr lang="en-US" dirty="0" smtClean="0">
                <a:solidFill>
                  <a:srgbClr val="000000"/>
                </a:solidFill>
                <a:latin typeface="Trebuchet MS" pitchFamily="34" charset="0"/>
                <a:ea typeface="ＭＳ Ｐゴシック" pitchFamily="34" charset="-128"/>
                <a:cs typeface="Trebuchet MS" pitchFamily="34" charset="0"/>
              </a:rPr>
              <a:t> </a:t>
            </a:r>
            <a:r>
              <a:rPr lang="en-US" b="1" dirty="0" smtClean="0">
                <a:solidFill>
                  <a:srgbClr val="000000"/>
                </a:solidFill>
                <a:latin typeface="Trebuchet MS" pitchFamily="34" charset="0"/>
                <a:ea typeface="ＭＳ Ｐゴシック" pitchFamily="34" charset="-128"/>
                <a:cs typeface="Trebuchet MS" pitchFamily="34" charset="0"/>
              </a:rPr>
              <a:t>Night</a:t>
            </a:r>
            <a:r>
              <a:rPr lang="en-US" dirty="0" smtClean="0">
                <a:solidFill>
                  <a:srgbClr val="000000"/>
                </a:solidFill>
                <a:latin typeface="Trebuchet MS" pitchFamily="34" charset="0"/>
                <a:ea typeface="ＭＳ Ｐゴシック" pitchFamily="34" charset="-128"/>
                <a:cs typeface="Trebuchet MS" pitchFamily="34" charset="0"/>
              </a:rPr>
              <a:t> on Jan. 7</a:t>
            </a:r>
            <a:r>
              <a:rPr lang="en-US" baseline="30000" dirty="0" smtClean="0">
                <a:solidFill>
                  <a:srgbClr val="000000"/>
                </a:solidFill>
                <a:latin typeface="Trebuchet MS" pitchFamily="34" charset="0"/>
                <a:ea typeface="ＭＳ Ｐゴシック" pitchFamily="34" charset="-128"/>
                <a:cs typeface="Trebuchet MS" pitchFamily="34" charset="0"/>
              </a:rPr>
              <a:t>th</a:t>
            </a:r>
            <a:r>
              <a:rPr lang="en-US" dirty="0" smtClean="0">
                <a:solidFill>
                  <a:srgbClr val="000000"/>
                </a:solidFill>
                <a:latin typeface="Trebuchet MS" pitchFamily="34" charset="0"/>
                <a:ea typeface="ＭＳ Ｐゴシック" pitchFamily="34" charset="-128"/>
                <a:cs typeface="Trebuchet MS" pitchFamily="34" charset="0"/>
              </a:rPr>
              <a:t> from 4-7</a:t>
            </a:r>
          </a:p>
          <a:p>
            <a:pPr eaLnBrk="1" hangingPunct="1">
              <a:buFont typeface="Arial" charset="0"/>
              <a:buNone/>
            </a:pPr>
            <a:r>
              <a:rPr lang="en-US" dirty="0" smtClean="0">
                <a:solidFill>
                  <a:srgbClr val="000000"/>
                </a:solidFill>
                <a:latin typeface="Trebuchet MS" pitchFamily="34" charset="0"/>
                <a:ea typeface="ＭＳ Ｐゴシック" pitchFamily="34" charset="-128"/>
                <a:cs typeface="Trebuchet MS" pitchFamily="34" charset="0"/>
              </a:rPr>
              <a:t> </a:t>
            </a:r>
          </a:p>
        </p:txBody>
      </p:sp>
      <p:sp>
        <p:nvSpPr>
          <p:cNvPr id="64516" name="Slide Number Placeholder 9"/>
          <p:cNvSpPr>
            <a:spLocks noGrp="1"/>
          </p:cNvSpPr>
          <p:nvPr>
            <p:ph type="sldNum" sz="quarter" idx="10"/>
          </p:nvPr>
        </p:nvSpPr>
        <p:spPr bwMode="auto">
          <a:noFill/>
          <a:ln>
            <a:miter lim="800000"/>
            <a:headEnd/>
            <a:tailEnd/>
          </a:ln>
        </p:spPr>
        <p:txBody>
          <a:bodyPr/>
          <a:lstStyle/>
          <a:p>
            <a:fld id="{8A351AC3-2872-497A-96AE-859132253A87}" type="slidenum">
              <a:rPr lang="en-US" smtClean="0">
                <a:solidFill>
                  <a:schemeClr val="tx1"/>
                </a:solidFill>
              </a:rPr>
              <a:pPr/>
              <a:t>43</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4"/>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914400" y="1143000"/>
            <a:ext cx="8001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When the FAFSA’s done</a:t>
            </a:r>
          </a:p>
        </p:txBody>
      </p:sp>
      <p:sp>
        <p:nvSpPr>
          <p:cNvPr id="65539" name="Content Placeholder 2"/>
          <p:cNvSpPr>
            <a:spLocks noGrp="1"/>
          </p:cNvSpPr>
          <p:nvPr>
            <p:ph idx="1"/>
          </p:nvPr>
        </p:nvSpPr>
        <p:spPr>
          <a:xfrm>
            <a:off x="914400" y="2073275"/>
            <a:ext cx="8001000"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After completing the FAFSA, the student receives  the Student Aid Report (SAR)</a:t>
            </a:r>
          </a:p>
          <a:p>
            <a:pPr eaLnBrk="1" hangingPunct="1">
              <a:buNone/>
            </a:pPr>
            <a:endParaRPr lang="en-US" sz="1200" dirty="0" smtClean="0">
              <a:latin typeface="Trebuchet MS" pitchFamily="34" charset="0"/>
              <a:ea typeface="ＭＳ Ｐゴシック" pitchFamily="34" charset="-128"/>
              <a:cs typeface="Trebuchet MS" pitchFamily="34" charset="0"/>
            </a:endParaRPr>
          </a:p>
          <a:p>
            <a:pPr eaLnBrk="1" hangingPunct="1"/>
            <a:r>
              <a:rPr lang="en-US" dirty="0" smtClean="0">
                <a:latin typeface="Trebuchet MS" pitchFamily="34" charset="0"/>
                <a:ea typeface="ＭＳ Ｐゴシック" pitchFamily="34" charset="-128"/>
                <a:cs typeface="Trebuchet MS" pitchFamily="34" charset="0"/>
              </a:rPr>
              <a:t>Email or letter</a:t>
            </a:r>
          </a:p>
          <a:p>
            <a:pPr lvl="1" eaLnBrk="1" hangingPunct="1"/>
            <a:r>
              <a:rPr lang="en-US" dirty="0" smtClean="0">
                <a:latin typeface="Trebuchet MS" pitchFamily="34" charset="0"/>
                <a:ea typeface="ＭＳ Ｐゴシック" pitchFamily="34" charset="-128"/>
                <a:cs typeface="Trebuchet MS" pitchFamily="34" charset="0"/>
              </a:rPr>
              <a:t>Correct any errors and return</a:t>
            </a:r>
          </a:p>
          <a:p>
            <a:pPr lvl="1" eaLnBrk="1" hangingPunct="1"/>
            <a:r>
              <a:rPr lang="en-US" dirty="0" smtClean="0">
                <a:latin typeface="Trebuchet MS" pitchFamily="34" charset="0"/>
                <a:ea typeface="ＭＳ Ｐゴシック" pitchFamily="34" charset="-128"/>
                <a:cs typeface="Trebuchet MS" pitchFamily="34" charset="0"/>
              </a:rPr>
              <a:t>SAR contains Expected Family Contribution (EFC)</a:t>
            </a:r>
          </a:p>
          <a:p>
            <a:pPr lvl="1" eaLnBrk="1" hangingPunct="1">
              <a:buNone/>
            </a:pPr>
            <a:endParaRPr lang="en-US" sz="1200" dirty="0" smtClean="0">
              <a:latin typeface="Trebuchet MS" pitchFamily="34" charset="0"/>
              <a:ea typeface="ＭＳ Ｐゴシック" pitchFamily="34" charset="-128"/>
              <a:cs typeface="Trebuchet MS" pitchFamily="34" charset="0"/>
            </a:endParaRPr>
          </a:p>
          <a:p>
            <a:pPr eaLnBrk="1" hangingPunct="1"/>
            <a:r>
              <a:rPr lang="en-US" dirty="0" smtClean="0">
                <a:latin typeface="Trebuchet MS" pitchFamily="34" charset="0"/>
                <a:ea typeface="ＭＳ Ｐゴシック" pitchFamily="34" charset="-128"/>
                <a:cs typeface="Trebuchet MS" pitchFamily="34" charset="0"/>
              </a:rPr>
              <a:t>FAFSA information is also sent to the colleges you listed to receive the data</a:t>
            </a:r>
          </a:p>
        </p:txBody>
      </p:sp>
      <p:sp>
        <p:nvSpPr>
          <p:cNvPr id="65540" name="Slide Number Placeholder 9"/>
          <p:cNvSpPr>
            <a:spLocks noGrp="1"/>
          </p:cNvSpPr>
          <p:nvPr>
            <p:ph type="sldNum" sz="quarter" idx="10"/>
          </p:nvPr>
        </p:nvSpPr>
        <p:spPr bwMode="auto">
          <a:noFill/>
          <a:ln>
            <a:miter lim="800000"/>
            <a:headEnd/>
            <a:tailEnd/>
          </a:ln>
        </p:spPr>
        <p:txBody>
          <a:bodyPr/>
          <a:lstStyle/>
          <a:p>
            <a:fld id="{275D7B85-57BC-4E9C-A868-F4486A62A32A}" type="slidenum">
              <a:rPr lang="en-US" smtClean="0">
                <a:solidFill>
                  <a:schemeClr val="tx1"/>
                </a:solidFill>
              </a:rPr>
              <a:pPr/>
              <a:t>44</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95400" y="1409700"/>
            <a:ext cx="7620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Student Aid Report</a:t>
            </a:r>
          </a:p>
        </p:txBody>
      </p:sp>
      <p:sp>
        <p:nvSpPr>
          <p:cNvPr id="66563" name="Rectangle 3"/>
          <p:cNvSpPr>
            <a:spLocks noGrp="1" noChangeArrowheads="1"/>
          </p:cNvSpPr>
          <p:nvPr>
            <p:ph type="body" idx="1"/>
          </p:nvPr>
        </p:nvSpPr>
        <p:spPr>
          <a:xfrm>
            <a:off x="914400" y="2590800"/>
            <a:ext cx="8001000" cy="3581400"/>
          </a:xfrm>
        </p:spPr>
        <p:txBody>
          <a:bodyPr/>
          <a:lstStyle/>
          <a:p>
            <a:pPr eaLnBrk="1" hangingPunct="1">
              <a:spcBef>
                <a:spcPct val="125000"/>
              </a:spcBef>
            </a:pPr>
            <a:r>
              <a:rPr lang="en-US" dirty="0" smtClean="0">
                <a:latin typeface="Trebuchet MS" pitchFamily="34" charset="0"/>
                <a:ea typeface="ＭＳ Ｐゴシック" pitchFamily="34" charset="-128"/>
                <a:cs typeface="Trebuchet MS" pitchFamily="34" charset="0"/>
              </a:rPr>
              <a:t>Review data for accuracy</a:t>
            </a:r>
          </a:p>
          <a:p>
            <a:pPr eaLnBrk="1" hangingPunct="1">
              <a:spcBef>
                <a:spcPct val="125000"/>
              </a:spcBef>
            </a:pPr>
            <a:r>
              <a:rPr lang="en-US" dirty="0" smtClean="0">
                <a:latin typeface="Trebuchet MS" pitchFamily="34" charset="0"/>
                <a:ea typeface="ＭＳ Ｐゴシック" pitchFamily="34" charset="-128"/>
                <a:cs typeface="Trebuchet MS" pitchFamily="34" charset="0"/>
              </a:rPr>
              <a:t>Update estimated information when actual figures are available</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00" y="914400"/>
            <a:ext cx="8001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Making Corrections</a:t>
            </a:r>
          </a:p>
        </p:txBody>
      </p:sp>
      <p:sp>
        <p:nvSpPr>
          <p:cNvPr id="67587" name="Rectangle 3"/>
          <p:cNvSpPr>
            <a:spLocks noGrp="1" noChangeArrowheads="1"/>
          </p:cNvSpPr>
          <p:nvPr>
            <p:ph type="body" idx="1"/>
          </p:nvPr>
        </p:nvSpPr>
        <p:spPr>
          <a:xfrm>
            <a:off x="914400" y="2057400"/>
            <a:ext cx="8001000" cy="4191000"/>
          </a:xfrm>
        </p:spPr>
        <p:txBody>
          <a:bodyPr/>
          <a:lstStyle/>
          <a:p>
            <a:pPr marL="0" indent="0" eaLnBrk="1" hangingPunct="1">
              <a:lnSpc>
                <a:spcPct val="90000"/>
              </a:lnSpc>
              <a:buFontTx/>
              <a:buNone/>
              <a:tabLst>
                <a:tab pos="347663" algn="l"/>
              </a:tabLst>
            </a:pPr>
            <a:r>
              <a:rPr lang="en-US" dirty="0" smtClean="0">
                <a:latin typeface="Trebuchet MS" pitchFamily="34" charset="0"/>
                <a:ea typeface="ＭＳ Ｐゴシック" pitchFamily="34" charset="-128"/>
                <a:cs typeface="Trebuchet MS" pitchFamily="34" charset="0"/>
              </a:rPr>
              <a:t>If necessary, corrections to FAFSA data may be made by: </a:t>
            </a:r>
          </a:p>
          <a:p>
            <a:pPr marL="0" indent="0" eaLnBrk="1" hangingPunct="1">
              <a:lnSpc>
                <a:spcPct val="90000"/>
              </a:lnSpc>
              <a:spcBef>
                <a:spcPct val="35000"/>
              </a:spcBef>
              <a:tabLst>
                <a:tab pos="347663" algn="l"/>
              </a:tabLst>
            </a:pPr>
            <a:r>
              <a:rPr lang="en-US" dirty="0" smtClean="0">
                <a:latin typeface="Trebuchet MS" pitchFamily="34" charset="0"/>
                <a:ea typeface="ＭＳ Ｐゴシック" pitchFamily="34" charset="-128"/>
                <a:cs typeface="Trebuchet MS" pitchFamily="34" charset="0"/>
              </a:rPr>
              <a:t>	Using FAFSA on the Web (</a:t>
            </a:r>
            <a:r>
              <a:rPr lang="en-US" dirty="0" smtClean="0">
                <a:solidFill>
                  <a:srgbClr val="0066FF"/>
                </a:solidFill>
                <a:latin typeface="Trebuchet MS" pitchFamily="34" charset="0"/>
                <a:ea typeface="ＭＳ Ｐゴシック" pitchFamily="34" charset="-128"/>
                <a:cs typeface="Trebuchet MS" pitchFamily="34" charset="0"/>
              </a:rPr>
              <a:t>www.fafsa.gov</a:t>
            </a:r>
            <a:r>
              <a:rPr lang="en-US" dirty="0" smtClean="0">
                <a:latin typeface="Trebuchet MS" pitchFamily="34" charset="0"/>
                <a:ea typeface="ＭＳ Ｐゴシック" pitchFamily="34" charset="-128"/>
                <a:cs typeface="Trebuchet MS" pitchFamily="34" charset="0"/>
              </a:rPr>
              <a:t>) if </a:t>
            </a:r>
            <a:br>
              <a:rPr lang="en-US" dirty="0" smtClean="0">
                <a:latin typeface="Trebuchet MS" pitchFamily="34" charset="0"/>
                <a:ea typeface="ＭＳ Ｐゴシック" pitchFamily="34" charset="-128"/>
                <a:cs typeface="Trebuchet MS" pitchFamily="34" charset="0"/>
              </a:rPr>
            </a:br>
            <a:r>
              <a:rPr lang="en-US" dirty="0" smtClean="0">
                <a:latin typeface="Trebuchet MS" pitchFamily="34" charset="0"/>
                <a:ea typeface="ＭＳ Ｐゴシック" pitchFamily="34" charset="-128"/>
                <a:cs typeface="Trebuchet MS" pitchFamily="34" charset="0"/>
              </a:rPr>
              <a:t>	student has a PIN;</a:t>
            </a:r>
          </a:p>
          <a:p>
            <a:pPr marL="0" indent="0" eaLnBrk="1" hangingPunct="1">
              <a:lnSpc>
                <a:spcPct val="90000"/>
              </a:lnSpc>
              <a:spcBef>
                <a:spcPct val="35000"/>
              </a:spcBef>
              <a:tabLst>
                <a:tab pos="347663" algn="l"/>
              </a:tabLst>
            </a:pPr>
            <a:r>
              <a:rPr lang="en-US" dirty="0" smtClean="0">
                <a:latin typeface="Trebuchet MS" pitchFamily="34" charset="0"/>
                <a:ea typeface="ＭＳ Ｐゴシック" pitchFamily="34" charset="-128"/>
                <a:cs typeface="Trebuchet MS" pitchFamily="34" charset="0"/>
              </a:rPr>
              <a:t>	Updating paper SAR; or</a:t>
            </a:r>
          </a:p>
          <a:p>
            <a:pPr marL="0" indent="0" eaLnBrk="1" hangingPunct="1">
              <a:lnSpc>
                <a:spcPct val="90000"/>
              </a:lnSpc>
              <a:spcBef>
                <a:spcPct val="35000"/>
              </a:spcBef>
              <a:tabLst>
                <a:tab pos="347663" algn="l"/>
              </a:tabLst>
            </a:pPr>
            <a:r>
              <a:rPr lang="en-US" dirty="0" smtClean="0">
                <a:latin typeface="Trebuchet MS" pitchFamily="34" charset="0"/>
                <a:ea typeface="ＭＳ Ｐゴシック" pitchFamily="34" charset="-128"/>
                <a:cs typeface="Trebuchet MS" pitchFamily="34" charset="0"/>
              </a:rPr>
              <a:t>	Submitting documentation to college’s 	financial aid office</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62000" y="990600"/>
            <a:ext cx="78486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The Financial </a:t>
            </a:r>
            <a:r>
              <a:rPr lang="en-US" b="1" dirty="0">
                <a:solidFill>
                  <a:schemeClr val="accent6">
                    <a:lumMod val="75000"/>
                  </a:schemeClr>
                </a:solidFill>
                <a:latin typeface="Trebuchet MS" pitchFamily="34" charset="0"/>
                <a:ea typeface="ＭＳ Ｐゴシック" pitchFamily="34" charset="-128"/>
                <a:cs typeface="Trebuchet MS" pitchFamily="34" charset="0"/>
              </a:rPr>
              <a:t>A</a:t>
            </a:r>
            <a:r>
              <a:rPr lang="en-US" b="1" dirty="0" smtClean="0">
                <a:solidFill>
                  <a:schemeClr val="accent6">
                    <a:lumMod val="75000"/>
                  </a:schemeClr>
                </a:solidFill>
                <a:latin typeface="Trebuchet MS" pitchFamily="34" charset="0"/>
                <a:ea typeface="ＭＳ Ｐゴシック" pitchFamily="34" charset="-128"/>
                <a:cs typeface="Trebuchet MS" pitchFamily="34" charset="0"/>
              </a:rPr>
              <a:t>id </a:t>
            </a:r>
            <a:r>
              <a:rPr lang="en-US" b="1" dirty="0">
                <a:solidFill>
                  <a:schemeClr val="accent6">
                    <a:lumMod val="75000"/>
                  </a:schemeClr>
                </a:solidFill>
                <a:latin typeface="Trebuchet MS" pitchFamily="34" charset="0"/>
                <a:ea typeface="ＭＳ Ｐゴシック" pitchFamily="34" charset="-128"/>
                <a:cs typeface="Trebuchet MS" pitchFamily="34" charset="0"/>
              </a:rPr>
              <a:t>A</a:t>
            </a:r>
            <a:r>
              <a:rPr lang="en-US" b="1" dirty="0" smtClean="0">
                <a:solidFill>
                  <a:schemeClr val="accent6">
                    <a:lumMod val="75000"/>
                  </a:schemeClr>
                </a:solidFill>
                <a:latin typeface="Trebuchet MS" pitchFamily="34" charset="0"/>
                <a:ea typeface="ＭＳ Ｐゴシック" pitchFamily="34" charset="-128"/>
                <a:cs typeface="Trebuchet MS" pitchFamily="34" charset="0"/>
              </a:rPr>
              <a:t>ward</a:t>
            </a:r>
          </a:p>
        </p:txBody>
      </p:sp>
      <p:sp>
        <p:nvSpPr>
          <p:cNvPr id="70659" name="Content Placeholder 2"/>
          <p:cNvSpPr>
            <a:spLocks noGrp="1"/>
          </p:cNvSpPr>
          <p:nvPr>
            <p:ph idx="1"/>
          </p:nvPr>
        </p:nvSpPr>
        <p:spPr>
          <a:xfrm>
            <a:off x="457200" y="1981200"/>
            <a:ext cx="8305800"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COA (Cost of attendance) — EFC = financial need</a:t>
            </a:r>
          </a:p>
          <a:p>
            <a:pPr eaLnBrk="1" hangingPunct="1"/>
            <a:r>
              <a:rPr lang="en-US" dirty="0" smtClean="0">
                <a:latin typeface="Trebuchet MS" pitchFamily="34" charset="0"/>
                <a:ea typeface="ＭＳ Ｐゴシック" pitchFamily="34" charset="-128"/>
                <a:cs typeface="Trebuchet MS" pitchFamily="34" charset="0"/>
              </a:rPr>
              <a:t>The financial aid office at the school of your choice will determine </a:t>
            </a:r>
            <a:r>
              <a:rPr lang="en-US" altLang="ja-JP" dirty="0" smtClean="0">
                <a:latin typeface="Trebuchet MS" pitchFamily="34" charset="0"/>
                <a:ea typeface="ＭＳ Ｐゴシック" pitchFamily="34" charset="-128"/>
                <a:cs typeface="Trebuchet MS" pitchFamily="34" charset="0"/>
              </a:rPr>
              <a:t>eligibility for federal, state, and for any aid the college may be able to offer from its own funds</a:t>
            </a:r>
          </a:p>
          <a:p>
            <a:pPr eaLnBrk="1" hangingPunct="1"/>
            <a:r>
              <a:rPr lang="en-US" dirty="0" smtClean="0">
                <a:latin typeface="Trebuchet MS" pitchFamily="34" charset="0"/>
                <a:ea typeface="ＭＳ Ｐゴシック" pitchFamily="34" charset="-128"/>
                <a:cs typeface="Trebuchet MS" pitchFamily="34" charset="0"/>
              </a:rPr>
              <a:t>Financial aid office may ask for additional information </a:t>
            </a:r>
          </a:p>
          <a:p>
            <a:pPr eaLnBrk="1" hangingPunct="1"/>
            <a:r>
              <a:rPr lang="en-US" dirty="0" smtClean="0">
                <a:latin typeface="Trebuchet MS" pitchFamily="34" charset="0"/>
                <a:ea typeface="ＭＳ Ｐゴシック" pitchFamily="34" charset="-128"/>
                <a:cs typeface="Trebuchet MS" pitchFamily="34" charset="0"/>
              </a:rPr>
              <a:t>Student will receive an award letter</a:t>
            </a:r>
          </a:p>
        </p:txBody>
      </p:sp>
      <p:sp>
        <p:nvSpPr>
          <p:cNvPr id="70660" name="Slide Number Placeholder 9"/>
          <p:cNvSpPr>
            <a:spLocks noGrp="1"/>
          </p:cNvSpPr>
          <p:nvPr>
            <p:ph type="sldNum" sz="quarter" idx="10"/>
          </p:nvPr>
        </p:nvSpPr>
        <p:spPr bwMode="auto">
          <a:noFill/>
          <a:ln>
            <a:miter lim="800000"/>
            <a:headEnd/>
            <a:tailEnd/>
          </a:ln>
        </p:spPr>
        <p:txBody>
          <a:bodyPr/>
          <a:lstStyle/>
          <a:p>
            <a:fld id="{0411E81D-9F38-408A-A578-D5F648F82374}" type="slidenum">
              <a:rPr lang="en-US" smtClean="0">
                <a:solidFill>
                  <a:schemeClr val="tx1"/>
                </a:solidFill>
              </a:rPr>
              <a:pPr/>
              <a:t>47</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3"/>
          <p:cNvSpPr>
            <a:spLocks noGrp="1"/>
          </p:cNvSpPr>
          <p:nvPr>
            <p:ph type="sldNum" sz="quarter" idx="10"/>
          </p:nvPr>
        </p:nvSpPr>
        <p:spPr bwMode="auto">
          <a:noFill/>
          <a:ln>
            <a:miter lim="800000"/>
            <a:headEnd/>
            <a:tailEnd/>
          </a:ln>
        </p:spPr>
        <p:txBody>
          <a:bodyPr/>
          <a:lstStyle/>
          <a:p>
            <a:fld id="{FC067DF3-035F-42DC-A4E2-500D13F7F6E1}" type="slidenum">
              <a:rPr lang="en-US" smtClean="0"/>
              <a:pPr/>
              <a:t>48</a:t>
            </a:fld>
            <a:endParaRPr lang="en-US" smtClean="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43000" y="71651"/>
            <a:ext cx="6705600" cy="6557749"/>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219200" y="1409700"/>
            <a:ext cx="7696200" cy="1143000"/>
          </a:xfrm>
        </p:spPr>
        <p:txBody>
          <a:bodyPr/>
          <a:lstStyle/>
          <a:p>
            <a:pPr eaLnBrk="1" hangingPunct="1"/>
            <a:r>
              <a:rPr lang="en-US" sz="4000" b="1" dirty="0" smtClean="0">
                <a:solidFill>
                  <a:schemeClr val="accent6">
                    <a:lumMod val="75000"/>
                  </a:schemeClr>
                </a:solidFill>
                <a:latin typeface="Trebuchet MS" pitchFamily="34" charset="0"/>
                <a:ea typeface="ＭＳ Ｐゴシック" pitchFamily="34" charset="-128"/>
                <a:cs typeface="Trebuchet MS" pitchFamily="34" charset="0"/>
              </a:rPr>
              <a:t>Understanding</a:t>
            </a:r>
            <a:r>
              <a:rPr lang="en-US" b="1" dirty="0" smtClean="0">
                <a:solidFill>
                  <a:schemeClr val="accent6">
                    <a:lumMod val="75000"/>
                  </a:schemeClr>
                </a:solidFill>
                <a:latin typeface="Trebuchet MS" pitchFamily="34" charset="0"/>
                <a:ea typeface="ＭＳ Ｐゴシック" pitchFamily="34" charset="-128"/>
                <a:cs typeface="Trebuchet MS" pitchFamily="34" charset="0"/>
              </a:rPr>
              <a:t> award letters</a:t>
            </a:r>
          </a:p>
        </p:txBody>
      </p:sp>
      <p:sp>
        <p:nvSpPr>
          <p:cNvPr id="71683" name="Content Placeholder 2"/>
          <p:cNvSpPr>
            <a:spLocks noGrp="1"/>
          </p:cNvSpPr>
          <p:nvPr>
            <p:ph idx="1"/>
          </p:nvPr>
        </p:nvSpPr>
        <p:spPr>
          <a:xfrm>
            <a:off x="914400" y="2438400"/>
            <a:ext cx="8001000"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Read your award letter carefully</a:t>
            </a:r>
          </a:p>
          <a:p>
            <a:pPr lvl="1" eaLnBrk="1" hangingPunct="1"/>
            <a:r>
              <a:rPr lang="en-US" dirty="0" smtClean="0">
                <a:latin typeface="Trebuchet MS" pitchFamily="34" charset="0"/>
                <a:ea typeface="ＭＳ Ｐゴシック" pitchFamily="34" charset="-128"/>
                <a:cs typeface="Trebuchet MS" pitchFamily="34" charset="0"/>
              </a:rPr>
              <a:t>Could be either on paper or online</a:t>
            </a:r>
          </a:p>
          <a:p>
            <a:pPr lvl="1" eaLnBrk="1" hangingPunct="1"/>
            <a:r>
              <a:rPr lang="en-US" dirty="0" smtClean="0">
                <a:latin typeface="Trebuchet MS" pitchFamily="34" charset="0"/>
                <a:ea typeface="ＭＳ Ｐゴシック" pitchFamily="34" charset="-128"/>
                <a:cs typeface="Trebuchet MS" pitchFamily="34" charset="0"/>
              </a:rPr>
              <a:t>Follow instructions for next steps</a:t>
            </a:r>
          </a:p>
          <a:p>
            <a:pPr lvl="1" eaLnBrk="1" hangingPunct="1"/>
            <a:r>
              <a:rPr lang="en-US" dirty="0" smtClean="0">
                <a:latin typeface="Trebuchet MS" pitchFamily="34" charset="0"/>
                <a:ea typeface="ＭＳ Ｐゴシック" pitchFamily="34" charset="-128"/>
                <a:cs typeface="Trebuchet MS" pitchFamily="34" charset="0"/>
              </a:rPr>
              <a:t>Kinds and amounts of aid you are eligible for</a:t>
            </a:r>
          </a:p>
          <a:p>
            <a:pPr eaLnBrk="1" hangingPunct="1"/>
            <a:r>
              <a:rPr lang="en-US" dirty="0" smtClean="0">
                <a:latin typeface="Trebuchet MS" pitchFamily="34" charset="0"/>
                <a:ea typeface="ＭＳ Ｐゴシック" pitchFamily="34" charset="-128"/>
                <a:cs typeface="Trebuchet MS" pitchFamily="34" charset="0"/>
              </a:rPr>
              <a:t>Meet all deadlines on the letter</a:t>
            </a:r>
          </a:p>
          <a:p>
            <a:pPr marL="0" indent="0" eaLnBrk="1" hangingPunct="1">
              <a:buNone/>
            </a:pPr>
            <a:endParaRPr lang="en-US" dirty="0" smtClean="0">
              <a:latin typeface="Trebuchet MS" pitchFamily="34" charset="0"/>
              <a:ea typeface="ＭＳ Ｐゴシック" pitchFamily="34" charset="-128"/>
              <a:cs typeface="Trebuchet MS" pitchFamily="34" charset="0"/>
            </a:endParaRPr>
          </a:p>
          <a:p>
            <a:pPr eaLnBrk="1" hangingPunct="1"/>
            <a:endParaRPr lang="en-US" dirty="0" smtClean="0">
              <a:latin typeface="Trebuchet MS" pitchFamily="34" charset="0"/>
              <a:ea typeface="ＭＳ Ｐゴシック" pitchFamily="34" charset="-128"/>
              <a:cs typeface="Trebuchet MS" pitchFamily="34" charset="0"/>
            </a:endParaRPr>
          </a:p>
        </p:txBody>
      </p:sp>
      <p:sp>
        <p:nvSpPr>
          <p:cNvPr id="71684" name="Slide Number Placeholder 9"/>
          <p:cNvSpPr>
            <a:spLocks noGrp="1"/>
          </p:cNvSpPr>
          <p:nvPr>
            <p:ph type="sldNum" sz="quarter" idx="10"/>
          </p:nvPr>
        </p:nvSpPr>
        <p:spPr bwMode="auto">
          <a:noFill/>
          <a:ln>
            <a:miter lim="800000"/>
            <a:headEnd/>
            <a:tailEnd/>
          </a:ln>
        </p:spPr>
        <p:txBody>
          <a:bodyPr/>
          <a:lstStyle/>
          <a:p>
            <a:fld id="{62DC4033-F07F-4EA9-9204-AA877FB8763C}" type="slidenum">
              <a:rPr lang="en-US" smtClean="0">
                <a:solidFill>
                  <a:schemeClr val="tx1"/>
                </a:solidFill>
              </a:rPr>
              <a:pPr/>
              <a:t>49</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1" y="838200"/>
            <a:ext cx="7712074" cy="1143000"/>
          </a:xfrm>
        </p:spPr>
        <p:txBody>
          <a:bodyPr/>
          <a:lstStyle/>
          <a:p>
            <a:pPr eaLnBrk="1" hangingPunct="1"/>
            <a:r>
              <a:rPr lang="en-US" sz="3600" b="1" dirty="0" smtClean="0">
                <a:solidFill>
                  <a:schemeClr val="accent6">
                    <a:lumMod val="75000"/>
                  </a:schemeClr>
                </a:solidFill>
                <a:latin typeface="Trebuchet MS" pitchFamily="34" charset="0"/>
                <a:ea typeface="ＭＳ Ｐゴシック" pitchFamily="34" charset="-128"/>
                <a:cs typeface="Trebuchet MS" pitchFamily="34" charset="0"/>
              </a:rPr>
              <a:t>What is Cost of Attendance (COA)</a:t>
            </a:r>
          </a:p>
        </p:txBody>
      </p:sp>
      <p:sp>
        <p:nvSpPr>
          <p:cNvPr id="18435" name="Rectangle 3"/>
          <p:cNvSpPr>
            <a:spLocks noGrp="1" noChangeArrowheads="1"/>
          </p:cNvSpPr>
          <p:nvPr>
            <p:ph type="body" idx="1"/>
          </p:nvPr>
        </p:nvSpPr>
        <p:spPr>
          <a:xfrm>
            <a:off x="609600" y="1981200"/>
            <a:ext cx="8229600" cy="4114800"/>
          </a:xfrm>
        </p:spPr>
        <p:txBody>
          <a:bodyPr/>
          <a:lstStyle/>
          <a:p>
            <a:pPr eaLnBrk="1" hangingPunct="1">
              <a:spcBef>
                <a:spcPct val="55000"/>
              </a:spcBef>
              <a:spcAft>
                <a:spcPct val="30000"/>
              </a:spcAft>
            </a:pPr>
            <a:r>
              <a:rPr lang="en-US" dirty="0" smtClean="0">
                <a:latin typeface="Trebuchet MS" pitchFamily="34" charset="0"/>
                <a:ea typeface="ＭＳ Ｐゴシック" pitchFamily="34" charset="-128"/>
                <a:cs typeface="Trebuchet MS" pitchFamily="34" charset="0"/>
              </a:rPr>
              <a:t>Direct costs – Tuition, fees, and on campus housing</a:t>
            </a:r>
          </a:p>
          <a:p>
            <a:pPr eaLnBrk="1" hangingPunct="1">
              <a:spcBef>
                <a:spcPct val="55000"/>
              </a:spcBef>
              <a:spcAft>
                <a:spcPct val="30000"/>
              </a:spcAft>
            </a:pPr>
            <a:r>
              <a:rPr lang="en-US" dirty="0" smtClean="0">
                <a:latin typeface="Trebuchet MS" pitchFamily="34" charset="0"/>
                <a:ea typeface="ＭＳ Ｐゴシック" pitchFamily="34" charset="-128"/>
                <a:cs typeface="Trebuchet MS" pitchFamily="34" charset="0"/>
              </a:rPr>
              <a:t>Indirect costs – Books, supplies, transportation, personal expenses</a:t>
            </a:r>
          </a:p>
          <a:p>
            <a:pPr eaLnBrk="1" hangingPunct="1">
              <a:spcBef>
                <a:spcPct val="55000"/>
              </a:spcBef>
              <a:spcAft>
                <a:spcPct val="30000"/>
              </a:spcAft>
            </a:pPr>
            <a:r>
              <a:rPr lang="en-US" dirty="0" smtClean="0">
                <a:latin typeface="Trebuchet MS" pitchFamily="34" charset="0"/>
                <a:ea typeface="ＭＳ Ｐゴシック" pitchFamily="34" charset="-128"/>
                <a:cs typeface="Trebuchet MS" pitchFamily="34" charset="0"/>
              </a:rPr>
              <a:t>Direct and indirect costs combined into COA, cost of attendance</a:t>
            </a:r>
            <a:endParaRPr lang="en-US" dirty="0" smtClean="0">
              <a:solidFill>
                <a:srgbClr val="FF0000"/>
              </a:solidFill>
              <a:latin typeface="Trebuchet MS" pitchFamily="34" charset="0"/>
              <a:ea typeface="ＭＳ Ｐゴシック" pitchFamily="34" charset="-128"/>
              <a:cs typeface="Trebuchet MS" pitchFamily="34" charset="0"/>
            </a:endParaRPr>
          </a:p>
          <a:p>
            <a:pPr eaLnBrk="1" hangingPunct="1">
              <a:spcBef>
                <a:spcPct val="55000"/>
              </a:spcBef>
              <a:spcAft>
                <a:spcPct val="30000"/>
              </a:spcAft>
            </a:pPr>
            <a:r>
              <a:rPr lang="en-US" dirty="0" smtClean="0">
                <a:latin typeface="Trebuchet MS" pitchFamily="34" charset="0"/>
                <a:ea typeface="ＭＳ Ｐゴシック" pitchFamily="34" charset="-128"/>
                <a:cs typeface="Trebuchet MS" pitchFamily="34" charset="0"/>
              </a:rPr>
              <a:t>Varies widely from college to college</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914400" y="1219200"/>
            <a:ext cx="80010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Understanding award letters</a:t>
            </a:r>
          </a:p>
        </p:txBody>
      </p:sp>
      <p:sp>
        <p:nvSpPr>
          <p:cNvPr id="73731" name="Content Placeholder 2"/>
          <p:cNvSpPr>
            <a:spLocks noGrp="1"/>
          </p:cNvSpPr>
          <p:nvPr>
            <p:ph idx="1"/>
          </p:nvPr>
        </p:nvSpPr>
        <p:spPr>
          <a:xfrm>
            <a:off x="914400" y="2209800"/>
            <a:ext cx="8001000" cy="4191000"/>
          </a:xfrm>
        </p:spPr>
        <p:txBody>
          <a:bodyPr/>
          <a:lstStyle/>
          <a:p>
            <a:pPr eaLnBrk="1" hangingPunct="1"/>
            <a:r>
              <a:rPr lang="en-US" dirty="0" smtClean="0">
                <a:latin typeface="Trebuchet MS" pitchFamily="34" charset="0"/>
                <a:ea typeface="ＭＳ Ｐゴシック" pitchFamily="34" charset="-128"/>
                <a:cs typeface="Trebuchet MS" pitchFamily="34" charset="0"/>
              </a:rPr>
              <a:t>What if it</a:t>
            </a:r>
            <a:r>
              <a:rPr lang="en-US" altLang="en-US" dirty="0" smtClean="0">
                <a:latin typeface="Trebuchet MS" pitchFamily="34" charset="0"/>
                <a:ea typeface="ＭＳ Ｐゴシック" pitchFamily="34" charset="-128"/>
                <a:cs typeface="Trebuchet MS" pitchFamily="34" charset="0"/>
              </a:rPr>
              <a:t>’</a:t>
            </a:r>
            <a:r>
              <a:rPr lang="en-US" altLang="ja-JP" dirty="0" smtClean="0">
                <a:latin typeface="Trebuchet MS" pitchFamily="34" charset="0"/>
                <a:ea typeface="ＭＳ Ｐゴシック" pitchFamily="34" charset="-128"/>
                <a:cs typeface="Trebuchet MS" pitchFamily="34" charset="0"/>
              </a:rPr>
              <a:t>s not enough?</a:t>
            </a:r>
          </a:p>
          <a:p>
            <a:pPr lvl="1" eaLnBrk="1" hangingPunct="1"/>
            <a:r>
              <a:rPr lang="en-US" dirty="0" smtClean="0">
                <a:latin typeface="Trebuchet MS" pitchFamily="34" charset="0"/>
                <a:ea typeface="ＭＳ Ｐゴシック" pitchFamily="34" charset="-128"/>
                <a:cs typeface="Trebuchet MS" pitchFamily="34" charset="0"/>
              </a:rPr>
              <a:t>Talk to the financial aid office</a:t>
            </a:r>
          </a:p>
          <a:p>
            <a:pPr lvl="1" eaLnBrk="1" hangingPunct="1"/>
            <a:r>
              <a:rPr lang="en-US" dirty="0" smtClean="0">
                <a:latin typeface="Trebuchet MS" pitchFamily="34" charset="0"/>
                <a:ea typeface="ＭＳ Ｐゴシック" pitchFamily="34" charset="-128"/>
                <a:cs typeface="Trebuchet MS" pitchFamily="34" charset="0"/>
              </a:rPr>
              <a:t>Check into college tuition payment plans</a:t>
            </a:r>
          </a:p>
          <a:p>
            <a:pPr lvl="1" eaLnBrk="1" hangingPunct="1"/>
            <a:r>
              <a:rPr lang="en-US" dirty="0" smtClean="0">
                <a:latin typeface="Trebuchet MS" pitchFamily="34" charset="0"/>
                <a:ea typeface="ＭＳ Ｐゴシック" pitchFamily="34" charset="-128"/>
                <a:cs typeface="Trebuchet MS" pitchFamily="34" charset="0"/>
              </a:rPr>
              <a:t>Make financial aid office aware of changes in your financial situation</a:t>
            </a:r>
          </a:p>
          <a:p>
            <a:pPr eaLnBrk="1" hangingPunct="1"/>
            <a:r>
              <a:rPr lang="en-US" dirty="0" smtClean="0">
                <a:latin typeface="Trebuchet MS" pitchFamily="34" charset="0"/>
                <a:ea typeface="ＭＳ Ｐゴシック" pitchFamily="34" charset="-128"/>
                <a:cs typeface="Trebuchet MS" pitchFamily="34" charset="0"/>
              </a:rPr>
              <a:t>Reminder – you must complete the FAFSA to be considered for most types of aid</a:t>
            </a:r>
          </a:p>
        </p:txBody>
      </p:sp>
      <p:sp>
        <p:nvSpPr>
          <p:cNvPr id="73732" name="Slide Number Placeholder 9"/>
          <p:cNvSpPr>
            <a:spLocks noGrp="1"/>
          </p:cNvSpPr>
          <p:nvPr>
            <p:ph type="sldNum" sz="quarter" idx="10"/>
          </p:nvPr>
        </p:nvSpPr>
        <p:spPr bwMode="auto">
          <a:noFill/>
          <a:ln>
            <a:miter lim="800000"/>
            <a:headEnd/>
            <a:tailEnd/>
          </a:ln>
        </p:spPr>
        <p:txBody>
          <a:bodyPr/>
          <a:lstStyle/>
          <a:p>
            <a:fld id="{3851F2BE-243B-4F91-9D6E-9BC71CFC3CAE}" type="slidenum">
              <a:rPr lang="en-US" smtClean="0">
                <a:solidFill>
                  <a:schemeClr val="tx1"/>
                </a:solidFill>
              </a:rPr>
              <a:pPr/>
              <a:t>50</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219200" y="1409700"/>
            <a:ext cx="76962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Special Circumstances</a:t>
            </a:r>
          </a:p>
        </p:txBody>
      </p:sp>
      <p:sp>
        <p:nvSpPr>
          <p:cNvPr id="68611" name="Rectangle 3"/>
          <p:cNvSpPr>
            <a:spLocks noGrp="1" noChangeArrowheads="1"/>
          </p:cNvSpPr>
          <p:nvPr>
            <p:ph type="body" idx="1"/>
          </p:nvPr>
        </p:nvSpPr>
        <p:spPr>
          <a:xfrm>
            <a:off x="914400" y="2514600"/>
            <a:ext cx="7848600" cy="3581400"/>
          </a:xfrm>
        </p:spPr>
        <p:txBody>
          <a:bodyPr/>
          <a:lstStyle/>
          <a:p>
            <a:pPr eaLnBrk="1" hangingPunct="1">
              <a:spcBef>
                <a:spcPts val="4800"/>
              </a:spcBef>
              <a:spcAft>
                <a:spcPct val="30000"/>
              </a:spcAft>
            </a:pPr>
            <a:r>
              <a:rPr lang="en-US" dirty="0" smtClean="0">
                <a:latin typeface="Trebuchet MS" pitchFamily="34" charset="0"/>
                <a:ea typeface="ＭＳ Ｐゴシック" pitchFamily="34" charset="-128"/>
                <a:cs typeface="Trebuchet MS" pitchFamily="34" charset="0"/>
              </a:rPr>
              <a:t>Many things cannot be reported on the FAFSA</a:t>
            </a:r>
          </a:p>
          <a:p>
            <a:pPr eaLnBrk="1" hangingPunct="1">
              <a:spcBef>
                <a:spcPts val="4800"/>
              </a:spcBef>
              <a:spcAft>
                <a:spcPct val="30000"/>
              </a:spcAft>
            </a:pPr>
            <a:r>
              <a:rPr lang="en-US" dirty="0" smtClean="0">
                <a:latin typeface="Trebuchet MS" pitchFamily="34" charset="0"/>
                <a:ea typeface="ＭＳ Ｐゴシック" pitchFamily="34" charset="-128"/>
                <a:cs typeface="Trebuchet MS" pitchFamily="34" charset="0"/>
              </a:rPr>
              <a:t>Send written explanation to financial aid office at each college not to the FAFSA processor</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19200" y="1409700"/>
            <a:ext cx="7696200" cy="1143000"/>
          </a:xfrm>
        </p:spPr>
        <p:txBody>
          <a:bodyPr/>
          <a:lstStyle/>
          <a:p>
            <a:pP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Special Circumstances</a:t>
            </a:r>
          </a:p>
        </p:txBody>
      </p:sp>
      <p:sp>
        <p:nvSpPr>
          <p:cNvPr id="69635" name="Rectangle 3"/>
          <p:cNvSpPr>
            <a:spLocks noGrp="1" noChangeArrowheads="1"/>
          </p:cNvSpPr>
          <p:nvPr>
            <p:ph type="body" idx="1"/>
          </p:nvPr>
        </p:nvSpPr>
        <p:spPr>
          <a:xfrm>
            <a:off x="914400" y="2514600"/>
            <a:ext cx="8001000" cy="4191000"/>
          </a:xfrm>
        </p:spPr>
        <p:txBody>
          <a:bodyPr/>
          <a:lstStyle/>
          <a:p>
            <a:pPr eaLnBrk="1" hangingPunct="1">
              <a:spcBef>
                <a:spcPts val="3000"/>
              </a:spcBef>
            </a:pPr>
            <a:r>
              <a:rPr lang="en-US" dirty="0" smtClean="0">
                <a:latin typeface="Trebuchet MS" pitchFamily="34" charset="0"/>
                <a:ea typeface="ＭＳ Ｐゴシック" pitchFamily="34" charset="-128"/>
                <a:cs typeface="Trebuchet MS" pitchFamily="34" charset="0"/>
              </a:rPr>
              <a:t>Change in employment status</a:t>
            </a:r>
          </a:p>
          <a:p>
            <a:pPr eaLnBrk="1" hangingPunct="1">
              <a:spcBef>
                <a:spcPts val="3000"/>
              </a:spcBef>
            </a:pPr>
            <a:r>
              <a:rPr lang="en-US" dirty="0" smtClean="0">
                <a:latin typeface="Trebuchet MS" pitchFamily="34" charset="0"/>
                <a:ea typeface="ＭＳ Ｐゴシック" pitchFamily="34" charset="-128"/>
                <a:cs typeface="Trebuchet MS" pitchFamily="34" charset="0"/>
              </a:rPr>
              <a:t>Medical expenses not covered by insurance</a:t>
            </a:r>
          </a:p>
          <a:p>
            <a:pPr eaLnBrk="1" hangingPunct="1">
              <a:spcBef>
                <a:spcPts val="3000"/>
              </a:spcBef>
            </a:pPr>
            <a:r>
              <a:rPr lang="en-US" dirty="0" smtClean="0">
                <a:latin typeface="Trebuchet MS" pitchFamily="34" charset="0"/>
                <a:ea typeface="ＭＳ Ｐゴシック" pitchFamily="34" charset="-128"/>
                <a:cs typeface="Trebuchet MS" pitchFamily="34" charset="0"/>
              </a:rPr>
              <a:t>Change in parent marital status</a:t>
            </a:r>
          </a:p>
          <a:p>
            <a:pPr eaLnBrk="1" hangingPunct="1">
              <a:spcBef>
                <a:spcPts val="3000"/>
              </a:spcBef>
            </a:pPr>
            <a:r>
              <a:rPr lang="en-US" dirty="0" smtClean="0">
                <a:latin typeface="Trebuchet MS" pitchFamily="34" charset="0"/>
                <a:ea typeface="ＭＳ Ｐゴシック" pitchFamily="34" charset="-128"/>
                <a:cs typeface="Trebuchet MS" pitchFamily="34" charset="0"/>
              </a:rPr>
              <a:t>Unusual dependent care expenses</a:t>
            </a:r>
          </a:p>
          <a:p>
            <a:pPr eaLnBrk="1" hangingPunct="1">
              <a:spcBef>
                <a:spcPts val="3000"/>
              </a:spcBef>
            </a:pPr>
            <a:r>
              <a:rPr lang="en-US" dirty="0" smtClean="0">
                <a:latin typeface="Trebuchet MS" pitchFamily="34" charset="0"/>
                <a:ea typeface="ＭＳ Ｐゴシック" pitchFamily="34" charset="-128"/>
                <a:cs typeface="Trebuchet MS" pitchFamily="34" charset="0"/>
              </a:rPr>
              <a:t>Student cannot obtain parent information</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76" y="838200"/>
            <a:ext cx="8001000" cy="2057400"/>
          </a:xfrm>
        </p:spPr>
        <p:txBody>
          <a:bodyPr/>
          <a:lstStyle/>
          <a:p>
            <a:pPr algn="ctr"/>
            <a:r>
              <a:rPr lang="en-US" sz="8000" dirty="0" smtClean="0"/>
              <a:t>Thank you!</a:t>
            </a:r>
            <a:endParaRPr lang="en-US" sz="8000" dirty="0"/>
          </a:p>
        </p:txBody>
      </p:sp>
      <p:sp>
        <p:nvSpPr>
          <p:cNvPr id="3" name="Content Placeholder 2"/>
          <p:cNvSpPr>
            <a:spLocks noGrp="1"/>
          </p:cNvSpPr>
          <p:nvPr>
            <p:ph idx="1"/>
          </p:nvPr>
        </p:nvSpPr>
        <p:spPr>
          <a:xfrm>
            <a:off x="320776" y="3733800"/>
            <a:ext cx="8001000" cy="24384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A9F741-A900-4E44-ADB2-1E8DDC687011}" type="slidenum">
              <a:rPr lang="en-US" smtClean="0"/>
              <a:pPr>
                <a:defRPr/>
              </a:pPr>
              <a:t>53</a:t>
            </a:fld>
            <a:endParaRPr lang="en-US"/>
          </a:p>
        </p:txBody>
      </p:sp>
    </p:spTree>
    <p:extLst>
      <p:ext uri="{BB962C8B-B14F-4D97-AF65-F5344CB8AC3E}">
        <p14:creationId xmlns:p14="http://schemas.microsoft.com/office/powerpoint/2010/main" xmlns="" val="425712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1219200" y="1295400"/>
            <a:ext cx="7696200" cy="1295400"/>
          </a:xfrm>
        </p:spPr>
        <p:txBody>
          <a:bodyPr/>
          <a:lstStyle/>
          <a:p>
            <a:pPr algn="ct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Typical yearly college costs</a:t>
            </a:r>
          </a:p>
        </p:txBody>
      </p:sp>
      <p:sp>
        <p:nvSpPr>
          <p:cNvPr id="83971" name="Content Placeholder 2"/>
          <p:cNvSpPr>
            <a:spLocks noGrp="1"/>
          </p:cNvSpPr>
          <p:nvPr>
            <p:ph idx="1"/>
          </p:nvPr>
        </p:nvSpPr>
        <p:spPr>
          <a:xfrm>
            <a:off x="762000" y="2590801"/>
            <a:ext cx="8001000" cy="3886200"/>
          </a:xfrm>
        </p:spPr>
        <p:txBody>
          <a:bodyPr/>
          <a:lstStyle/>
          <a:p>
            <a:pPr lvl="1" eaLnBrk="1" hangingPunct="1"/>
            <a:r>
              <a:rPr lang="en-US" dirty="0" smtClean="0">
                <a:latin typeface="Trebuchet MS" pitchFamily="34" charset="0"/>
                <a:ea typeface="ＭＳ Ｐゴシック" pitchFamily="34" charset="-128"/>
                <a:cs typeface="Trebuchet MS" pitchFamily="34" charset="0"/>
              </a:rPr>
              <a:t>Clatsop Community College $4,995/$12,291 (living at home)</a:t>
            </a:r>
          </a:p>
          <a:p>
            <a:pPr lvl="1" eaLnBrk="1" hangingPunct="1">
              <a:buNone/>
            </a:pPr>
            <a:endParaRPr lang="en-US" sz="1200" dirty="0" smtClean="0">
              <a:latin typeface="Trebuchet MS" pitchFamily="34" charset="0"/>
              <a:ea typeface="ＭＳ Ｐゴシック" pitchFamily="34" charset="-128"/>
              <a:cs typeface="Trebuchet MS" pitchFamily="34" charset="0"/>
            </a:endParaRPr>
          </a:p>
          <a:p>
            <a:pPr lvl="1" eaLnBrk="1" hangingPunct="1"/>
            <a:r>
              <a:rPr lang="en-US" dirty="0" smtClean="0">
                <a:latin typeface="Trebuchet MS" pitchFamily="34" charset="0"/>
                <a:ea typeface="ＭＳ Ｐゴシック" pitchFamily="34" charset="-128"/>
                <a:cs typeface="Trebuchet MS" pitchFamily="34" charset="0"/>
              </a:rPr>
              <a:t>University of Oregon $9,918/$24,405 (living in dorm)</a:t>
            </a:r>
          </a:p>
          <a:p>
            <a:pPr lvl="1" eaLnBrk="1" hangingPunct="1">
              <a:buNone/>
            </a:pPr>
            <a:endParaRPr lang="en-US" sz="1200" dirty="0" smtClean="0">
              <a:solidFill>
                <a:srgbClr val="000000"/>
              </a:solidFill>
              <a:latin typeface="Trebuchet MS" pitchFamily="34" charset="0"/>
              <a:ea typeface="ＭＳ Ｐゴシック" pitchFamily="34" charset="-128"/>
              <a:cs typeface="Trebuchet MS" pitchFamily="34" charset="0"/>
            </a:endParaRPr>
          </a:p>
          <a:p>
            <a:pPr lvl="1" eaLnBrk="1" hangingPunct="1"/>
            <a:r>
              <a:rPr lang="en-US" dirty="0" smtClean="0">
                <a:solidFill>
                  <a:srgbClr val="000000"/>
                </a:solidFill>
                <a:latin typeface="Trebuchet MS" pitchFamily="34" charset="0"/>
                <a:ea typeface="ＭＳ Ｐゴシック" pitchFamily="34" charset="-128"/>
                <a:cs typeface="Trebuchet MS" pitchFamily="34" charset="0"/>
              </a:rPr>
              <a:t>University of Portland $38,520/$52,584 (living in dorm)</a:t>
            </a:r>
          </a:p>
          <a:p>
            <a:pPr marL="457200" lvl="1" indent="0" eaLnBrk="1" hangingPunct="1">
              <a:buNone/>
            </a:pPr>
            <a:r>
              <a:rPr lang="en-US" dirty="0">
                <a:solidFill>
                  <a:srgbClr val="000000"/>
                </a:solidFill>
                <a:latin typeface="Trebuchet MS" pitchFamily="34" charset="0"/>
                <a:ea typeface="ＭＳ Ｐゴシック" pitchFamily="34" charset="-128"/>
                <a:cs typeface="Trebuchet MS" pitchFamily="34" charset="0"/>
              </a:rPr>
              <a:t>	</a:t>
            </a:r>
          </a:p>
          <a:p>
            <a:pPr marL="457200" lvl="1" indent="0" algn="ctr" eaLnBrk="1" hangingPunct="1">
              <a:buNone/>
            </a:pPr>
            <a:r>
              <a:rPr lang="en-US" dirty="0" smtClean="0">
                <a:solidFill>
                  <a:srgbClr val="000000"/>
                </a:solidFill>
                <a:latin typeface="Trebuchet MS" pitchFamily="34" charset="0"/>
                <a:ea typeface="ＭＳ Ｐゴシック" pitchFamily="34" charset="-128"/>
                <a:cs typeface="Trebuchet MS" pitchFamily="34" charset="0"/>
              </a:rPr>
              <a:t>2014-15 costs based on 15 credits per term/semester</a:t>
            </a:r>
          </a:p>
        </p:txBody>
      </p:sp>
      <p:sp>
        <p:nvSpPr>
          <p:cNvPr id="19461" name="Slide Number Placeholder 3"/>
          <p:cNvSpPr>
            <a:spLocks noGrp="1"/>
          </p:cNvSpPr>
          <p:nvPr>
            <p:ph type="sldNum" sz="quarter" idx="10"/>
          </p:nvPr>
        </p:nvSpPr>
        <p:spPr bwMode="auto">
          <a:noFill/>
          <a:ln>
            <a:miter lim="800000"/>
            <a:headEnd/>
            <a:tailEnd/>
          </a:ln>
        </p:spPr>
        <p:txBody>
          <a:bodyPr/>
          <a:lstStyle/>
          <a:p>
            <a:fld id="{9ECB5040-F146-4D2C-9ECE-E50DB61F932D}" type="slidenum">
              <a:rPr lang="en-US" smtClean="0">
                <a:solidFill>
                  <a:schemeClr val="tx1"/>
                </a:solidFill>
              </a:rPr>
              <a:pPr/>
              <a:t>6</a:t>
            </a:fld>
            <a:endParaRPr lang="en-US" smtClean="0">
              <a:solidFill>
                <a:schemeClr val="tx1"/>
              </a:solidFill>
            </a:endParaRPr>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219200"/>
            <a:ext cx="9143999" cy="1143000"/>
          </a:xfrm>
        </p:spPr>
        <p:txBody>
          <a:bodyPr/>
          <a:lstStyle/>
          <a:p>
            <a:pPr algn="ctr" eaLnBrk="1" hangingPunct="1"/>
            <a:r>
              <a:rPr lang="en-US" sz="3200" b="1" dirty="0" smtClean="0">
                <a:solidFill>
                  <a:schemeClr val="accent6">
                    <a:lumMod val="75000"/>
                  </a:schemeClr>
                </a:solidFill>
                <a:latin typeface="Trebuchet MS" pitchFamily="34" charset="0"/>
                <a:ea typeface="ＭＳ Ｐゴシック" pitchFamily="34" charset="-128"/>
                <a:cs typeface="Trebuchet MS" pitchFamily="34" charset="0"/>
              </a:rPr>
              <a:t>What is the Expected Family Contribution </a:t>
            </a:r>
            <a:br>
              <a:rPr lang="en-US" sz="3200" b="1" dirty="0" smtClean="0">
                <a:solidFill>
                  <a:schemeClr val="accent6">
                    <a:lumMod val="75000"/>
                  </a:schemeClr>
                </a:solidFill>
                <a:latin typeface="Trebuchet MS" pitchFamily="34" charset="0"/>
                <a:ea typeface="ＭＳ Ｐゴシック" pitchFamily="34" charset="-128"/>
                <a:cs typeface="Trebuchet MS" pitchFamily="34" charset="0"/>
              </a:rPr>
            </a:br>
            <a:r>
              <a:rPr lang="en-US" sz="3200" b="1" dirty="0" smtClean="0">
                <a:solidFill>
                  <a:schemeClr val="accent6">
                    <a:lumMod val="75000"/>
                  </a:schemeClr>
                </a:solidFill>
                <a:latin typeface="Trebuchet MS" pitchFamily="34" charset="0"/>
                <a:ea typeface="ＭＳ Ｐゴシック" pitchFamily="34" charset="-128"/>
                <a:cs typeface="Trebuchet MS" pitchFamily="34" charset="0"/>
              </a:rPr>
              <a:t>(EFC)</a:t>
            </a:r>
          </a:p>
        </p:txBody>
      </p:sp>
      <p:sp>
        <p:nvSpPr>
          <p:cNvPr id="23555" name="Rectangle 3"/>
          <p:cNvSpPr>
            <a:spLocks noGrp="1" noChangeArrowheads="1"/>
          </p:cNvSpPr>
          <p:nvPr>
            <p:ph type="body" idx="1"/>
          </p:nvPr>
        </p:nvSpPr>
        <p:spPr>
          <a:xfrm>
            <a:off x="381000" y="2514600"/>
            <a:ext cx="8458200" cy="3581400"/>
          </a:xfrm>
        </p:spPr>
        <p:txBody>
          <a:bodyPr/>
          <a:lstStyle/>
          <a:p>
            <a:pPr eaLnBrk="1" hangingPunct="1">
              <a:lnSpc>
                <a:spcPct val="95000"/>
              </a:lnSpc>
            </a:pPr>
            <a:r>
              <a:rPr lang="en-US" sz="2400" dirty="0" smtClean="0">
                <a:latin typeface="Trebuchet MS" pitchFamily="34" charset="0"/>
                <a:ea typeface="ＭＳ Ｐゴシック" pitchFamily="34" charset="-128"/>
                <a:cs typeface="Trebuchet MS" pitchFamily="34" charset="0"/>
              </a:rPr>
              <a:t>Amount family can reasonably be expected to contribute to the educational process</a:t>
            </a:r>
            <a:endParaRPr lang="en-US" sz="2400" dirty="0" smtClean="0">
              <a:solidFill>
                <a:srgbClr val="FF0000"/>
              </a:solidFill>
              <a:latin typeface="Trebuchet MS" pitchFamily="34" charset="0"/>
              <a:ea typeface="ＭＳ Ｐゴシック" pitchFamily="34" charset="-128"/>
              <a:cs typeface="Trebuchet MS" pitchFamily="34" charset="0"/>
            </a:endParaRPr>
          </a:p>
          <a:p>
            <a:pPr eaLnBrk="1" hangingPunct="1">
              <a:lnSpc>
                <a:spcPct val="95000"/>
              </a:lnSpc>
            </a:pPr>
            <a:r>
              <a:rPr lang="en-US" sz="2400" dirty="0" smtClean="0">
                <a:latin typeface="Trebuchet MS" pitchFamily="34" charset="0"/>
                <a:ea typeface="ＭＳ Ｐゴシック" pitchFamily="34" charset="-128"/>
                <a:cs typeface="Trebuchet MS" pitchFamily="34" charset="0"/>
              </a:rPr>
              <a:t>Stays the same regardless of college</a:t>
            </a:r>
          </a:p>
          <a:p>
            <a:pPr eaLnBrk="1" hangingPunct="1">
              <a:lnSpc>
                <a:spcPct val="95000"/>
              </a:lnSpc>
            </a:pPr>
            <a:r>
              <a:rPr lang="en-US" sz="2400" dirty="0" smtClean="0">
                <a:latin typeface="Trebuchet MS" pitchFamily="34" charset="0"/>
                <a:ea typeface="ＭＳ Ｐゴシック" pitchFamily="34" charset="-128"/>
                <a:cs typeface="Trebuchet MS" pitchFamily="34" charset="0"/>
              </a:rPr>
              <a:t>Two components</a:t>
            </a:r>
          </a:p>
          <a:p>
            <a:pPr marL="798513" lvl="1" indent="-341313" eaLnBrk="1" hangingPunct="1">
              <a:lnSpc>
                <a:spcPct val="95000"/>
              </a:lnSpc>
            </a:pPr>
            <a:r>
              <a:rPr lang="en-US" dirty="0" smtClean="0">
                <a:latin typeface="Trebuchet MS" pitchFamily="34" charset="0"/>
                <a:ea typeface="ＭＳ Ｐゴシック" pitchFamily="34" charset="-128"/>
                <a:cs typeface="Trebuchet MS" pitchFamily="34" charset="0"/>
              </a:rPr>
              <a:t>Parent contribution</a:t>
            </a:r>
          </a:p>
          <a:p>
            <a:pPr marL="798513" lvl="1" indent="-341313" eaLnBrk="1" hangingPunct="1">
              <a:lnSpc>
                <a:spcPct val="95000"/>
              </a:lnSpc>
            </a:pPr>
            <a:r>
              <a:rPr lang="en-US" dirty="0" smtClean="0">
                <a:latin typeface="Trebuchet MS" pitchFamily="34" charset="0"/>
                <a:ea typeface="ＭＳ Ｐゴシック" pitchFamily="34" charset="-128"/>
                <a:cs typeface="Trebuchet MS" pitchFamily="34" charset="0"/>
              </a:rPr>
              <a:t>Student contribution</a:t>
            </a:r>
          </a:p>
          <a:p>
            <a:pPr eaLnBrk="1" hangingPunct="1">
              <a:lnSpc>
                <a:spcPct val="95000"/>
              </a:lnSpc>
            </a:pPr>
            <a:r>
              <a:rPr lang="en-US" sz="2400" dirty="0" smtClean="0">
                <a:latin typeface="Trebuchet MS" pitchFamily="34" charset="0"/>
                <a:ea typeface="ＭＳ Ｐゴシック" pitchFamily="34" charset="-128"/>
                <a:cs typeface="Trebuchet MS" pitchFamily="34" charset="0"/>
              </a:rPr>
              <a:t>Calculated using data from a federal application form and a federal formula</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1524000"/>
            <a:ext cx="7391400" cy="1143000"/>
          </a:xfrm>
        </p:spPr>
        <p:txBody>
          <a:bodyPr/>
          <a:lstStyle/>
          <a:p>
            <a:pPr algn="ct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What is Financial Need</a:t>
            </a:r>
          </a:p>
        </p:txBody>
      </p:sp>
      <p:sp>
        <p:nvSpPr>
          <p:cNvPr id="24579" name="Rectangle 3"/>
          <p:cNvSpPr>
            <a:spLocks noGrp="1" noChangeArrowheads="1"/>
          </p:cNvSpPr>
          <p:nvPr>
            <p:ph type="body" idx="1"/>
          </p:nvPr>
        </p:nvSpPr>
        <p:spPr>
          <a:xfrm>
            <a:off x="1219200" y="2743200"/>
            <a:ext cx="7315200" cy="3581400"/>
          </a:xfrm>
        </p:spPr>
        <p:txBody>
          <a:bodyPr/>
          <a:lstStyle/>
          <a:p>
            <a:pPr eaLnBrk="1" hangingPunct="1">
              <a:spcBef>
                <a:spcPct val="100000"/>
              </a:spcBef>
              <a:buFontTx/>
              <a:buNone/>
            </a:pPr>
            <a:r>
              <a:rPr lang="en-US" dirty="0" smtClean="0">
                <a:latin typeface="Trebuchet MS" pitchFamily="34" charset="0"/>
                <a:ea typeface="ＭＳ Ｐゴシック" pitchFamily="34" charset="-128"/>
                <a:cs typeface="Trebuchet MS" pitchFamily="34" charset="0"/>
              </a:rPr>
              <a:t>		</a:t>
            </a:r>
            <a:r>
              <a:rPr lang="en-US" sz="3400" dirty="0" smtClean="0">
                <a:latin typeface="Trebuchet MS" pitchFamily="34" charset="0"/>
                <a:ea typeface="ＭＳ Ｐゴシック" pitchFamily="34" charset="-128"/>
                <a:cs typeface="Trebuchet MS" pitchFamily="34" charset="0"/>
              </a:rPr>
              <a:t>Cost of Attendance </a:t>
            </a:r>
          </a:p>
          <a:p>
            <a:pPr eaLnBrk="1" hangingPunct="1">
              <a:spcBef>
                <a:spcPct val="100000"/>
              </a:spcBef>
              <a:buFontTx/>
              <a:buNone/>
            </a:pPr>
            <a:r>
              <a:rPr lang="en-US" sz="3400" dirty="0" smtClean="0">
                <a:latin typeface="Trebuchet MS" pitchFamily="34" charset="0"/>
                <a:ea typeface="ＭＳ Ｐゴシック" pitchFamily="34" charset="-128"/>
                <a:cs typeface="Trebuchet MS" pitchFamily="34" charset="0"/>
              </a:rPr>
              <a:t> </a:t>
            </a:r>
            <a:r>
              <a:rPr lang="en-US" sz="3400" dirty="0" smtClean="0">
                <a:latin typeface="Trebuchet MS" pitchFamily="34" charset="0"/>
                <a:ea typeface="ＭＳ Ｐゴシック" pitchFamily="34" charset="-128"/>
                <a:cs typeface="Arial" charset="0"/>
              </a:rPr>
              <a:t>–</a:t>
            </a:r>
            <a:r>
              <a:rPr lang="en-US" sz="3400" dirty="0" smtClean="0">
                <a:solidFill>
                  <a:srgbClr val="CC0099"/>
                </a:solidFill>
                <a:latin typeface="Trebuchet MS" pitchFamily="34" charset="0"/>
                <a:ea typeface="ＭＳ Ｐゴシック" pitchFamily="34" charset="-128"/>
                <a:cs typeface="Trebuchet MS" pitchFamily="34" charset="0"/>
              </a:rPr>
              <a:t> 	</a:t>
            </a:r>
            <a:r>
              <a:rPr lang="en-US" sz="3400" dirty="0" smtClean="0">
                <a:latin typeface="Trebuchet MS" pitchFamily="34" charset="0"/>
                <a:ea typeface="ＭＳ Ｐゴシック" pitchFamily="34" charset="-128"/>
                <a:cs typeface="Trebuchet MS" pitchFamily="34" charset="0"/>
              </a:rPr>
              <a:t>Expected Family Contribution</a:t>
            </a:r>
          </a:p>
          <a:p>
            <a:pPr eaLnBrk="1" hangingPunct="1">
              <a:spcBef>
                <a:spcPct val="100000"/>
              </a:spcBef>
              <a:buFontTx/>
              <a:buNone/>
            </a:pPr>
            <a:r>
              <a:rPr lang="en-US" sz="3400" dirty="0" smtClean="0">
                <a:latin typeface="Trebuchet MS" pitchFamily="34" charset="0"/>
                <a:ea typeface="ＭＳ Ｐゴシック" pitchFamily="34" charset="-128"/>
                <a:cs typeface="Trebuchet MS" pitchFamily="34" charset="0"/>
              </a:rPr>
              <a:t> = 	Financial Need</a:t>
            </a:r>
          </a:p>
        </p:txBody>
      </p:sp>
      <p:sp>
        <p:nvSpPr>
          <p:cNvPr id="24580" name="Line 4"/>
          <p:cNvSpPr>
            <a:spLocks noChangeShapeType="1"/>
          </p:cNvSpPr>
          <p:nvPr/>
        </p:nvSpPr>
        <p:spPr bwMode="auto">
          <a:xfrm>
            <a:off x="990600" y="4724400"/>
            <a:ext cx="7391400" cy="0"/>
          </a:xfrm>
          <a:prstGeom prst="line">
            <a:avLst/>
          </a:prstGeom>
          <a:noFill/>
          <a:ln w="28575">
            <a:solidFill>
              <a:schemeClr val="tx1"/>
            </a:solidFill>
            <a:round/>
            <a:headEnd/>
            <a:tailEnd/>
          </a:ln>
        </p:spPr>
        <p:txBody>
          <a:bodyPr/>
          <a:lstStyle/>
          <a:p>
            <a:endParaRPr lang="en-US"/>
          </a:p>
        </p:txBody>
      </p:sp>
      <p:grpSp>
        <p:nvGrpSpPr>
          <p:cNvPr id="5" name="Group 4"/>
          <p:cNvGrpSpPr/>
          <p:nvPr/>
        </p:nvGrpSpPr>
        <p:grpSpPr>
          <a:xfrm>
            <a:off x="0" y="364067"/>
            <a:ext cx="9144000" cy="651932"/>
            <a:chOff x="0" y="364067"/>
            <a:chExt cx="9144000" cy="651932"/>
          </a:xfrm>
        </p:grpSpPr>
        <p:sp>
          <p:nvSpPr>
            <p:cNvPr id="6" name="Rectangle 5"/>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7" name="Picture 6"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409700"/>
            <a:ext cx="9144000" cy="1143000"/>
          </a:xfrm>
        </p:spPr>
        <p:txBody>
          <a:bodyPr/>
          <a:lstStyle/>
          <a:p>
            <a:pPr algn="ctr" eaLnBrk="1" hangingPunct="1"/>
            <a:r>
              <a:rPr lang="en-US" b="1" dirty="0" smtClean="0">
                <a:solidFill>
                  <a:schemeClr val="accent6">
                    <a:lumMod val="75000"/>
                  </a:schemeClr>
                </a:solidFill>
                <a:latin typeface="Trebuchet MS" pitchFamily="34" charset="0"/>
                <a:ea typeface="ＭＳ Ｐゴシック" pitchFamily="34" charset="-128"/>
                <a:cs typeface="Trebuchet MS" pitchFamily="34" charset="0"/>
              </a:rPr>
              <a:t>Categories of Financial Aid</a:t>
            </a:r>
          </a:p>
        </p:txBody>
      </p:sp>
      <p:sp>
        <p:nvSpPr>
          <p:cNvPr id="25603" name="Rectangle 3"/>
          <p:cNvSpPr>
            <a:spLocks noGrp="1" noChangeArrowheads="1"/>
          </p:cNvSpPr>
          <p:nvPr>
            <p:ph type="body" idx="1"/>
          </p:nvPr>
        </p:nvSpPr>
        <p:spPr>
          <a:xfrm>
            <a:off x="1828799" y="2946400"/>
            <a:ext cx="5486401" cy="2920999"/>
          </a:xfrm>
        </p:spPr>
        <p:txBody>
          <a:bodyPr/>
          <a:lstStyle/>
          <a:p>
            <a:pPr eaLnBrk="1" hangingPunct="1">
              <a:spcBef>
                <a:spcPct val="200000"/>
              </a:spcBef>
            </a:pPr>
            <a:r>
              <a:rPr lang="en-US" sz="3200" dirty="0" smtClean="0">
                <a:latin typeface="Trebuchet MS" pitchFamily="34" charset="0"/>
                <a:ea typeface="ＭＳ Ｐゴシック" pitchFamily="34" charset="-128"/>
                <a:cs typeface="Trebuchet MS" pitchFamily="34" charset="0"/>
              </a:rPr>
              <a:t>Need-based</a:t>
            </a:r>
          </a:p>
          <a:p>
            <a:pPr eaLnBrk="1" hangingPunct="1">
              <a:spcBef>
                <a:spcPct val="200000"/>
              </a:spcBef>
            </a:pPr>
            <a:r>
              <a:rPr lang="en-US" sz="3200" dirty="0" smtClean="0">
                <a:latin typeface="Trebuchet MS" pitchFamily="34" charset="0"/>
                <a:ea typeface="ＭＳ Ｐゴシック" pitchFamily="34" charset="-128"/>
                <a:cs typeface="Trebuchet MS" pitchFamily="34" charset="0"/>
              </a:rPr>
              <a:t>Non-need-based</a:t>
            </a:r>
          </a:p>
        </p:txBody>
      </p:sp>
      <p:grpSp>
        <p:nvGrpSpPr>
          <p:cNvPr id="4" name="Group 3"/>
          <p:cNvGrpSpPr/>
          <p:nvPr/>
        </p:nvGrpSpPr>
        <p:grpSpPr>
          <a:xfrm>
            <a:off x="0" y="364067"/>
            <a:ext cx="9144000" cy="651932"/>
            <a:chOff x="0" y="364067"/>
            <a:chExt cx="9144000" cy="651932"/>
          </a:xfrm>
        </p:grpSpPr>
        <p:sp>
          <p:nvSpPr>
            <p:cNvPr id="5" name="Rectangle 4"/>
            <p:cNvSpPr/>
            <p:nvPr/>
          </p:nvSpPr>
          <p:spPr>
            <a:xfrm>
              <a:off x="0" y="457200"/>
              <a:ext cx="9144000" cy="4572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chemeClr val="bg1"/>
                </a:solidFill>
                <a:latin typeface="Arial" pitchFamily="34" charset="0"/>
                <a:cs typeface="Arial" pitchFamily="34" charset="0"/>
              </a:endParaRPr>
            </a:p>
          </p:txBody>
        </p:sp>
        <p:pic>
          <p:nvPicPr>
            <p:cNvPr id="6" name="Picture 5" descr="ccc images.jpg"/>
            <p:cNvPicPr>
              <a:picLocks noChangeAspect="1"/>
            </p:cNvPicPr>
            <p:nvPr/>
          </p:nvPicPr>
          <p:blipFill>
            <a:blip r:embed="rId3"/>
            <a:stretch>
              <a:fillRect/>
            </a:stretch>
          </p:blipFill>
          <p:spPr>
            <a:xfrm>
              <a:off x="6553200" y="364067"/>
              <a:ext cx="1676400" cy="651932"/>
            </a:xfrm>
            <a:prstGeom prst="rect">
              <a:avLst/>
            </a:prstGeom>
          </p:spPr>
        </p:pic>
      </p:gr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4483913f4c8fb0b8d97bfa95fc6bb9625d0c5"/>
</p:tagLst>
</file>

<file path=ppt/theme/theme1.xml><?xml version="1.0" encoding="utf-8"?>
<a:theme xmlns:a="http://schemas.openxmlformats.org/drawingml/2006/main" name="CN11 template_VA">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21863</TotalTime>
  <Words>3417</Words>
  <Application>Microsoft Office PowerPoint</Application>
  <PresentationFormat>On-screen Show (4:3)</PresentationFormat>
  <Paragraphs>409</Paragraphs>
  <Slides>53</Slides>
  <Notes>48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CN11 template_VA</vt:lpstr>
      <vt:lpstr>Paying for an education beyond high school</vt:lpstr>
      <vt:lpstr>Slide 2</vt:lpstr>
      <vt:lpstr>Topics We Will Discuss Tonight</vt:lpstr>
      <vt:lpstr>What is Financial Aid?</vt:lpstr>
      <vt:lpstr>What is Cost of Attendance (COA)</vt:lpstr>
      <vt:lpstr>Typical yearly college costs</vt:lpstr>
      <vt:lpstr>What is the Expected Family Contribution  (EFC)</vt:lpstr>
      <vt:lpstr>What is Financial Need</vt:lpstr>
      <vt:lpstr>Categories of Financial Aid</vt:lpstr>
      <vt:lpstr>Types of Financial Aid</vt:lpstr>
      <vt:lpstr>Scholarships</vt:lpstr>
      <vt:lpstr>Grants</vt:lpstr>
      <vt:lpstr>Loans</vt:lpstr>
      <vt:lpstr>Employment</vt:lpstr>
      <vt:lpstr>Sources of Financial Aid</vt:lpstr>
      <vt:lpstr>Undergraduate Student Aid (in Billions), 2013-14</vt:lpstr>
      <vt:lpstr>Federal Government</vt:lpstr>
      <vt:lpstr>Types of Federal financial aid</vt:lpstr>
      <vt:lpstr>Oregon state grant program</vt:lpstr>
      <vt:lpstr>Oregon state grant program</vt:lpstr>
      <vt:lpstr>Private Sources/colleges</vt:lpstr>
      <vt:lpstr>Civic Organizations and Churches</vt:lpstr>
      <vt:lpstr>Employers</vt:lpstr>
      <vt:lpstr>Free Application for Federal Student Aid (FAFSA)</vt:lpstr>
      <vt:lpstr>FAFSA</vt:lpstr>
      <vt:lpstr>Slide 26</vt:lpstr>
      <vt:lpstr>About the FAFSA</vt:lpstr>
      <vt:lpstr>About the FAFSA</vt:lpstr>
      <vt:lpstr>FAFSA</vt:lpstr>
      <vt:lpstr>About the FAFSA</vt:lpstr>
      <vt:lpstr>FAFSA</vt:lpstr>
      <vt:lpstr>FAFSA on the Web</vt:lpstr>
      <vt:lpstr>FAFSA on the Web</vt:lpstr>
      <vt:lpstr>FAFSA on the Web</vt:lpstr>
      <vt:lpstr>IRS Data Retrieval </vt:lpstr>
      <vt:lpstr>IRS Data Retrieval </vt:lpstr>
      <vt:lpstr>Federal Student Aid Personal Identification Number (FSA PIN)</vt:lpstr>
      <vt:lpstr>Federal Student Aid Personal Identification Number (FSA PIN)</vt:lpstr>
      <vt:lpstr>Frequent FAFSA Errors</vt:lpstr>
      <vt:lpstr>Tips for FAFSA success</vt:lpstr>
      <vt:lpstr>Tips for FAFSA success</vt:lpstr>
      <vt:lpstr>Signatures</vt:lpstr>
      <vt:lpstr>FAFSA help is available</vt:lpstr>
      <vt:lpstr>When the FAFSA’s done</vt:lpstr>
      <vt:lpstr>Student Aid Report</vt:lpstr>
      <vt:lpstr>Making Corrections</vt:lpstr>
      <vt:lpstr>The Financial Aid Award</vt:lpstr>
      <vt:lpstr>Slide 48</vt:lpstr>
      <vt:lpstr>Understanding award letters</vt:lpstr>
      <vt:lpstr>Understanding award letters</vt:lpstr>
      <vt:lpstr>Special Circumstances</vt:lpstr>
      <vt:lpstr>Special Circumstances</vt:lpstr>
      <vt:lpstr>Thank you!</vt:lpstr>
    </vt:vector>
  </TitlesOfParts>
  <Company>ECMC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Name</dc:title>
  <dc:creator>Outreach and Financial Literacy</dc:creator>
  <cp:lastModifiedBy>kknudsvig</cp:lastModifiedBy>
  <cp:revision>542</cp:revision>
  <cp:lastPrinted>2014-12-10T21:55:46Z</cp:lastPrinted>
  <dcterms:created xsi:type="dcterms:W3CDTF">2011-10-27T14:33:37Z</dcterms:created>
  <dcterms:modified xsi:type="dcterms:W3CDTF">2014-12-11T19:54:32Z</dcterms:modified>
</cp:coreProperties>
</file>